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3" r:id="rId2"/>
  </p:sldMasterIdLst>
  <p:sldIdLst>
    <p:sldId id="256" r:id="rId3"/>
    <p:sldId id="270" r:id="rId4"/>
    <p:sldId id="272" r:id="rId5"/>
    <p:sldId id="268" r:id="rId6"/>
    <p:sldId id="271" r:id="rId7"/>
    <p:sldId id="273" r:id="rId8"/>
    <p:sldId id="274" r:id="rId9"/>
    <p:sldId id="275" r:id="rId10"/>
    <p:sldId id="276" r:id="rId11"/>
    <p:sldId id="277" r:id="rId12"/>
    <p:sldId id="278" r:id="rId13"/>
    <p:sldId id="279" r:id="rId14"/>
    <p:sldId id="280" r:id="rId15"/>
    <p:sldId id="281" r:id="rId16"/>
    <p:sldId id="282" r:id="rId17"/>
    <p:sldId id="286" r:id="rId18"/>
    <p:sldId id="262" r:id="rId19"/>
    <p:sldId id="284" r:id="rId20"/>
    <p:sldId id="283" r:id="rId21"/>
    <p:sldId id="285" r:id="rId22"/>
    <p:sldId id="259" r:id="rId23"/>
  </p:sldIdLst>
  <p:sldSz cx="9144000" cy="6858000" type="screen4x3"/>
  <p:notesSz cx="6858000" cy="9144000"/>
  <p:embeddedFontLst>
    <p:embeddedFont>
      <p:font typeface="微软雅黑" charset="-122"/>
      <p:regular r:id="rId24"/>
      <p:bold r:id="rId25"/>
    </p:embeddedFont>
    <p:embeddedFont>
      <p:font typeface="Calibri" pitchFamily="34" charset="0"/>
      <p:regular r:id="rId26"/>
      <p:bold r:id="rId27"/>
      <p:italic r:id="rId28"/>
      <p:boldItalic r:id="rId29"/>
    </p:embeddedFont>
    <p:embeddedFont>
      <p:font typeface="黑体" pitchFamily="2" charset="-122"/>
      <p:regular r:id="rId30"/>
    </p:embeddedFont>
  </p:embeddedFont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55E5B"/>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236" y="6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Picture 7" descr="ppt底图"/>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 name="Picture 6" descr="app-logo"/>
          <p:cNvPicPr>
            <a:picLocks noChangeAspect="1" noChangeArrowheads="1"/>
          </p:cNvPicPr>
          <p:nvPr userDrawn="1"/>
        </p:nvPicPr>
        <p:blipFill>
          <a:blip r:embed="rId3"/>
          <a:srcRect/>
          <a:stretch>
            <a:fillRect/>
          </a:stretch>
        </p:blipFill>
        <p:spPr bwMode="auto">
          <a:xfrm>
            <a:off x="6443663" y="5697538"/>
            <a:ext cx="2162175" cy="771525"/>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C0D11AD-5104-4023-B63D-7ABC380BCFF8}" type="datetimeFigureOut">
              <a:rPr lang="zh-CN" altLang="en-US"/>
              <a:pPr>
                <a:defRPr/>
              </a:pPr>
              <a:t>2014-7-26</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C6F8E54-F595-43D2-A1E6-6283E227CD1C}"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66C934DE-6260-4580-B70D-F68449286CF9}" type="datetimeFigureOut">
              <a:rPr lang="zh-CN" altLang="en-US"/>
              <a:pPr>
                <a:defRPr/>
              </a:pPr>
              <a:t>2014-7-26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A0CE3E68-8DA1-4E75-9778-C02C6F675F36}"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55C58567-5FA2-4CB6-AC85-3618F7468E40}" type="datetimeFigureOut">
              <a:rPr lang="zh-CN" altLang="en-US"/>
              <a:pPr>
                <a:defRPr/>
              </a:pPr>
              <a:t>2014-7-26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83785B9D-A365-46DF-A4E4-7F8B9F37D7A1}"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0BB703F9-7515-4AF9-AB00-D6CB4CABE036}" type="datetimeFigureOut">
              <a:rPr lang="zh-CN" altLang="en-US"/>
              <a:pPr>
                <a:defRPr/>
              </a:pPr>
              <a:t>2014-7-26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DEE1045E-7E01-4F98-B7D1-DEFE4A45C20C}" type="slidenum">
              <a:rPr lang="zh-CN" altLang="en-US"/>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6FFD5135-7C4B-4988-A5DB-0119EDBAC1A3}" type="datetimeFigureOut">
              <a:rPr lang="zh-CN" altLang="en-US"/>
              <a:pPr>
                <a:defRPr/>
              </a:pPr>
              <a:t>2014-7-26</a:t>
            </a:fld>
            <a:endParaRPr lang="zh-CN" altLang="en-US"/>
          </a:p>
        </p:txBody>
      </p:sp>
      <p:sp>
        <p:nvSpPr>
          <p:cNvPr id="8" name="页脚占位符 7"/>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9" name="灯片编号占位符 8"/>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A3F870B1-FAB7-4C66-90E8-53A3D95E56CE}" type="slidenum">
              <a:rPr lang="zh-CN" altLang="en-US"/>
              <a:pPr>
                <a:defRPr/>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B2E32F2C-20C0-432E-A7AE-6A77F0DFDD6B}" type="datetimeFigureOut">
              <a:rPr lang="zh-CN" altLang="en-US"/>
              <a:pPr>
                <a:defRPr/>
              </a:pPr>
              <a:t>2014-7-26</a:t>
            </a:fld>
            <a:endParaRPr lang="zh-CN" altLang="en-US"/>
          </a:p>
        </p:txBody>
      </p:sp>
      <p:sp>
        <p:nvSpPr>
          <p:cNvPr id="4" name="页脚占位符 3"/>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5" name="灯片编号占位符 4"/>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3080EE9E-92F2-40D8-8CF0-7CE887C85F7E}" type="slidenum">
              <a:rPr lang="zh-CN" altLang="en-US"/>
              <a:pPr>
                <a:defRPr/>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DD2CE160-B420-43CC-B1F4-B99EC43D4E24}" type="datetimeFigureOut">
              <a:rPr lang="zh-CN" altLang="en-US"/>
              <a:pPr>
                <a:defRPr/>
              </a:pPr>
              <a:t>2014-7-26</a:t>
            </a:fld>
            <a:endParaRPr lang="zh-CN" altLang="en-US"/>
          </a:p>
        </p:txBody>
      </p:sp>
      <p:sp>
        <p:nvSpPr>
          <p:cNvPr id="3" name="页脚占位符 2"/>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4" name="灯片编号占位符 3"/>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BD7048BF-0B9B-4E16-9308-D2D853EB8A0A}" type="slidenum">
              <a:rPr lang="zh-CN" altLang="en-US"/>
              <a:pPr>
                <a:defRPr/>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090526AE-8188-40A0-A430-01A2766E1C23}" type="datetimeFigureOut">
              <a:rPr lang="zh-CN" altLang="en-US"/>
              <a:pPr>
                <a:defRPr/>
              </a:pPr>
              <a:t>2014-7-26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0ED0F2CD-318B-4F6A-9980-AAEC2D27271C}" type="slidenum">
              <a:rPr lang="zh-CN" altLang="en-US"/>
              <a:pPr>
                <a:defRPr/>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F6ADCFB6-F77A-4F6B-B7B0-7777859ACCE9}" type="datetimeFigureOut">
              <a:rPr lang="zh-CN" altLang="en-US"/>
              <a:pPr>
                <a:defRPr/>
              </a:pPr>
              <a:t>2014-7-26</a:t>
            </a:fld>
            <a:endParaRPr lang="zh-CN" altLang="en-US"/>
          </a:p>
        </p:txBody>
      </p:sp>
      <p:sp>
        <p:nvSpPr>
          <p:cNvPr id="6" name="页脚占位符 5"/>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7" name="灯片编号占位符 6"/>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FC0A1BAF-6E0A-4274-A2A6-D77EC63DC0A8}" type="slidenum">
              <a:rPr lang="zh-CN" altLang="en-US"/>
              <a:pPr>
                <a:defRPr/>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01CFBFC5-87F8-46F3-B427-50803C84BCDD}" type="datetimeFigureOut">
              <a:rPr lang="zh-CN" altLang="en-US"/>
              <a:pPr>
                <a:defRPr/>
              </a:pPr>
              <a:t>2014-7-26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6A921811-C747-4287-A31A-88677DB4AC34}"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Picture 8" descr="ppt底图——内"/>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矩形 7"/>
          <p:cNvSpPr/>
          <p:nvPr userDrawn="1"/>
        </p:nvSpPr>
        <p:spPr>
          <a:xfrm>
            <a:off x="4354513" y="6623050"/>
            <a:ext cx="368300" cy="260350"/>
          </a:xfrm>
          <a:prstGeom prst="rect">
            <a:avLst/>
          </a:prstGeom>
        </p:spPr>
        <p:txBody>
          <a:bodyPr wrap="none">
            <a:spAutoFit/>
          </a:bodyPr>
          <a:lstStyle/>
          <a:p>
            <a:pPr>
              <a:defRPr/>
            </a:pPr>
            <a:fld id="{DE146556-4A24-497A-A264-A2E16AEB881B}" type="slidenum">
              <a:rPr lang="zh-CN" altLang="en-US" sz="1100">
                <a:solidFill>
                  <a:srgbClr val="C00000"/>
                </a:solidFill>
                <a:latin typeface="微软雅黑"/>
              </a:rPr>
              <a:pPr>
                <a:defRPr/>
              </a:pPr>
              <a:t>‹#›</a:t>
            </a:fld>
            <a:endParaRPr lang="en-US" altLang="zh-CN" sz="1100">
              <a:solidFill>
                <a:srgbClr val="C00000"/>
              </a:solidFill>
              <a:latin typeface="微软雅黑"/>
            </a:endParaRPr>
          </a:p>
        </p:txBody>
      </p:sp>
      <p:pic>
        <p:nvPicPr>
          <p:cNvPr id="4" name="Picture 6" descr="app-logo"/>
          <p:cNvPicPr>
            <a:picLocks noChangeAspect="1" noChangeArrowheads="1"/>
          </p:cNvPicPr>
          <p:nvPr userDrawn="1"/>
        </p:nvPicPr>
        <p:blipFill>
          <a:blip r:embed="rId3"/>
          <a:srcRect/>
          <a:stretch>
            <a:fillRect/>
          </a:stretch>
        </p:blipFill>
        <p:spPr bwMode="auto">
          <a:xfrm>
            <a:off x="6443663" y="5697538"/>
            <a:ext cx="2162175" cy="771525"/>
          </a:xfrm>
          <a:prstGeom prst="rect">
            <a:avLst/>
          </a:prstGeom>
          <a:noFill/>
          <a:ln w="9525">
            <a:noFill/>
            <a:miter lim="800000"/>
            <a:headEnd/>
            <a:tailEnd/>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fontAlgn="base">
              <a:spcBef>
                <a:spcPct val="0"/>
              </a:spcBef>
              <a:spcAft>
                <a:spcPct val="0"/>
              </a:spcAft>
              <a:defRPr>
                <a:latin typeface="Arial" charset="0"/>
                <a:ea typeface="宋体" charset="-122"/>
              </a:defRPr>
            </a:lvl1pPr>
          </a:lstStyle>
          <a:p>
            <a:pPr>
              <a:defRPr/>
            </a:pPr>
            <a:fld id="{54CD0E6B-9419-46D0-A1CE-D3046693A468}" type="datetimeFigureOut">
              <a:rPr lang="zh-CN" altLang="en-US"/>
              <a:pPr>
                <a:defRPr/>
              </a:pPr>
              <a:t>2014-7-26</a:t>
            </a:fld>
            <a:endParaRPr lang="zh-CN" altLang="en-US"/>
          </a:p>
        </p:txBody>
      </p:sp>
      <p:sp>
        <p:nvSpPr>
          <p:cNvPr id="5" name="页脚占位符 4"/>
          <p:cNvSpPr>
            <a:spLocks noGrp="1"/>
          </p:cNvSpPr>
          <p:nvPr>
            <p:ph type="ftr" sz="quarter" idx="11"/>
          </p:nvPr>
        </p:nvSpPr>
        <p:spPr/>
        <p:txBody>
          <a:bodyPr/>
          <a:lstStyle>
            <a:lvl1pPr fontAlgn="base">
              <a:spcBef>
                <a:spcPct val="0"/>
              </a:spcBef>
              <a:spcAft>
                <a:spcPct val="0"/>
              </a:spcAft>
              <a:defRPr>
                <a:latin typeface="Arial" charset="0"/>
                <a:ea typeface="宋体" charset="-122"/>
              </a:defRPr>
            </a:lvl1pPr>
          </a:lstStyle>
          <a:p>
            <a:pPr>
              <a:defRPr/>
            </a:pPr>
            <a:endParaRPr lang="zh-CN" altLang="en-US"/>
          </a:p>
        </p:txBody>
      </p:sp>
      <p:sp>
        <p:nvSpPr>
          <p:cNvPr id="6" name="灯片编号占位符 5"/>
          <p:cNvSpPr>
            <a:spLocks noGrp="1"/>
          </p:cNvSpPr>
          <p:nvPr>
            <p:ph type="sldNum" sz="quarter" idx="12"/>
          </p:nvPr>
        </p:nvSpPr>
        <p:spPr/>
        <p:txBody>
          <a:bodyPr/>
          <a:lstStyle>
            <a:lvl1pPr fontAlgn="base">
              <a:spcBef>
                <a:spcPct val="0"/>
              </a:spcBef>
              <a:spcAft>
                <a:spcPct val="0"/>
              </a:spcAft>
              <a:defRPr>
                <a:latin typeface="Arial" charset="0"/>
                <a:ea typeface="宋体" charset="-122"/>
              </a:defRPr>
            </a:lvl1pPr>
          </a:lstStyle>
          <a:p>
            <a:pPr>
              <a:defRPr/>
            </a:pPr>
            <a:fld id="{2AA2CC8B-8581-44AF-A845-FD057C767343}"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BBE9D23-763F-4E72-880A-EC9B99A0E14A}" type="datetimeFigureOut">
              <a:rPr lang="zh-CN" altLang="en-US"/>
              <a:pPr>
                <a:defRPr/>
              </a:pPr>
              <a:t>2014-7-26</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E751182-2553-4BE0-B902-8B70E241946C}"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36155DF-C88E-4E75-B7DE-FAD68784052F}" type="datetimeFigureOut">
              <a:rPr lang="zh-CN" altLang="en-US"/>
              <a:pPr>
                <a:defRPr/>
              </a:pPr>
              <a:t>2014-7-26</a:t>
            </a:fld>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6213BAA-BA9D-4E05-92B9-F1EAB244C7F4}"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73D9AF0-FAEA-4810-8364-0F7C3EFBF9C6}" type="datetimeFigureOut">
              <a:rPr lang="zh-CN" altLang="en-US"/>
              <a:pPr>
                <a:defRPr/>
              </a:pPr>
              <a:t>2014-7-26</a:t>
            </a:fld>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CD160AE-6685-452D-8B36-8E2552C723AB}"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B6C27F1E-0C98-45F3-84C2-9F74A1DD199C}" type="datetimeFigureOut">
              <a:rPr lang="zh-CN" altLang="en-US"/>
              <a:pPr>
                <a:defRPr/>
              </a:pPr>
              <a:t>2014-7-26</a:t>
            </a:fld>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1B383B6-05F7-4893-B66F-7172AA621B7F}"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BE82FFF-6D7F-453F-A985-38783234BA27}" type="datetimeFigureOut">
              <a:rPr lang="zh-CN" altLang="en-US"/>
              <a:pPr>
                <a:defRPr/>
              </a:pPr>
              <a:t>2014-7-26</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A727441-04B7-433E-B573-CF7B4339D618}"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4389C6F-9F45-4619-944F-CB604B1D2A92}" type="datetimeFigureOut">
              <a:rPr lang="zh-CN" altLang="en-US"/>
              <a:pPr>
                <a:defRPr/>
              </a:pPr>
              <a:t>2014-7-26</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2513810-8D53-46FE-9D71-B0C70FCB54A3}"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56A1E24-019E-417D-BCA3-3323872A45C7}" type="datetimeFigureOut">
              <a:rPr lang="zh-CN" altLang="en-US"/>
              <a:pPr>
                <a:defRPr/>
              </a:pPr>
              <a:t>2014-7-26</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179409F-EDD6-4C33-B3DE-51D11449E252}"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微软雅黑"/>
              </a:defRPr>
            </a:lvl1pPr>
          </a:lstStyle>
          <a:p>
            <a:pPr>
              <a:defRPr/>
            </a:pPr>
            <a:fld id="{400C00C3-0A57-495D-A193-5A09182A039C}" type="datetimeFigureOut">
              <a:rPr lang="zh-CN" altLang="en-US"/>
              <a:pPr>
                <a:defRPr/>
              </a:pPr>
              <a:t>2014-7-26</a:t>
            </a:fld>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微软雅黑"/>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微软雅黑"/>
              </a:defRPr>
            </a:lvl1pPr>
          </a:lstStyle>
          <a:p>
            <a:pPr>
              <a:defRPr/>
            </a:pPr>
            <a:fld id="{85D2C03E-FDBE-4F18-841A-07611DDD5623}"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3" r:id="rId3"/>
    <p:sldLayoutId id="2147483682" r:id="rId4"/>
    <p:sldLayoutId id="2147483681" r:id="rId5"/>
    <p:sldLayoutId id="2147483680" r:id="rId6"/>
    <p:sldLayoutId id="2147483679" r:id="rId7"/>
    <p:sldLayoutId id="2147483678" r:id="rId8"/>
    <p:sldLayoutId id="2147483677" r:id="rId9"/>
    <p:sldLayoutId id="2147483676" r:id="rId10"/>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微软雅黑" pitchFamily="34" charset="-122"/>
          <a:ea typeface="微软雅黑" pitchFamily="34" charset="-122"/>
        </a:defRPr>
      </a:lvl2pPr>
      <a:lvl3pPr algn="ctr" rtl="0" eaLnBrk="0" fontAlgn="base" hangingPunct="0">
        <a:spcBef>
          <a:spcPct val="0"/>
        </a:spcBef>
        <a:spcAft>
          <a:spcPct val="0"/>
        </a:spcAft>
        <a:defRPr sz="4400">
          <a:solidFill>
            <a:schemeClr val="tx1"/>
          </a:solidFill>
          <a:latin typeface="微软雅黑" pitchFamily="34" charset="-122"/>
          <a:ea typeface="微软雅黑" pitchFamily="34" charset="-122"/>
        </a:defRPr>
      </a:lvl3pPr>
      <a:lvl4pPr algn="ctr" rtl="0" eaLnBrk="0" fontAlgn="base" hangingPunct="0">
        <a:spcBef>
          <a:spcPct val="0"/>
        </a:spcBef>
        <a:spcAft>
          <a:spcPct val="0"/>
        </a:spcAft>
        <a:defRPr sz="4400">
          <a:solidFill>
            <a:schemeClr val="tx1"/>
          </a:solidFill>
          <a:latin typeface="微软雅黑" pitchFamily="34" charset="-122"/>
          <a:ea typeface="微软雅黑" pitchFamily="34" charset="-122"/>
        </a:defRPr>
      </a:lvl4pPr>
      <a:lvl5pPr algn="ctr" rtl="0" eaLnBrk="0" fontAlgn="base" hangingPunct="0">
        <a:spcBef>
          <a:spcPct val="0"/>
        </a:spcBef>
        <a:spcAft>
          <a:spcPct val="0"/>
        </a:spcAft>
        <a:defRPr sz="4400">
          <a:solidFill>
            <a:schemeClr val="tx1"/>
          </a:solidFill>
          <a:latin typeface="微软雅黑" pitchFamily="34" charset="-122"/>
          <a:ea typeface="微软雅黑" pitchFamily="34" charset="-122"/>
        </a:defRPr>
      </a:lvl5pPr>
      <a:lvl6pPr marL="457200" algn="ctr" rtl="0" fontAlgn="base">
        <a:spcBef>
          <a:spcPct val="0"/>
        </a:spcBef>
        <a:spcAft>
          <a:spcPct val="0"/>
        </a:spcAft>
        <a:defRPr sz="4400">
          <a:solidFill>
            <a:schemeClr val="tx1"/>
          </a:solidFill>
          <a:latin typeface="微软雅黑" pitchFamily="34" charset="-122"/>
          <a:ea typeface="微软雅黑" pitchFamily="34" charset="-122"/>
        </a:defRPr>
      </a:lvl6pPr>
      <a:lvl7pPr marL="914400" algn="ctr" rtl="0" fontAlgn="base">
        <a:spcBef>
          <a:spcPct val="0"/>
        </a:spcBef>
        <a:spcAft>
          <a:spcPct val="0"/>
        </a:spcAft>
        <a:defRPr sz="4400">
          <a:solidFill>
            <a:schemeClr val="tx1"/>
          </a:solidFill>
          <a:latin typeface="微软雅黑" pitchFamily="34" charset="-122"/>
          <a:ea typeface="微软雅黑" pitchFamily="34" charset="-122"/>
        </a:defRPr>
      </a:lvl7pPr>
      <a:lvl8pPr marL="1371600" algn="ctr" rtl="0" fontAlgn="base">
        <a:spcBef>
          <a:spcPct val="0"/>
        </a:spcBef>
        <a:spcAft>
          <a:spcPct val="0"/>
        </a:spcAft>
        <a:defRPr sz="4400">
          <a:solidFill>
            <a:schemeClr val="tx1"/>
          </a:solidFill>
          <a:latin typeface="微软雅黑" pitchFamily="34" charset="-122"/>
          <a:ea typeface="微软雅黑" pitchFamily="34" charset="-122"/>
        </a:defRPr>
      </a:lvl8pPr>
      <a:lvl9pPr marL="1828800" algn="ctr" rtl="0" fontAlgn="base">
        <a:spcBef>
          <a:spcPct val="0"/>
        </a:spcBef>
        <a:spcAft>
          <a:spcPct val="0"/>
        </a:spcAft>
        <a:defRPr sz="4400">
          <a:solidFill>
            <a:schemeClr val="tx1"/>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Calibri"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Calibri"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Calibri"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Calibri"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29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ea typeface="宋体"/>
              </a:defRPr>
            </a:lvl1pPr>
          </a:lstStyle>
          <a:p>
            <a:pPr>
              <a:defRPr/>
            </a:pPr>
            <a:fld id="{E2ABBC66-EBBE-4417-9531-2986296C42BF}" type="datetimeFigureOut">
              <a:rPr lang="zh-CN" altLang="en-US"/>
              <a:pPr>
                <a:defRPr/>
              </a:pPr>
              <a:t>2014-7-26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ea typeface="宋体"/>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ea typeface="宋体"/>
              </a:defRPr>
            </a:lvl1pPr>
          </a:lstStyle>
          <a:p>
            <a:pPr>
              <a:defRPr/>
            </a:pPr>
            <a:fld id="{2C740630-F4D2-4258-B31C-F6E039F1CB8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51tongji.net/feedback.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a:off x="1547664" y="4664075"/>
            <a:ext cx="6336704" cy="0"/>
          </a:xfrm>
          <a:prstGeom prst="line">
            <a:avLst/>
          </a:prstGeom>
          <a:ln>
            <a:gradFill flip="none" rotWithShape="1">
              <a:gsLst>
                <a:gs pos="0">
                  <a:schemeClr val="accent1">
                    <a:tint val="66000"/>
                    <a:satMod val="160000"/>
                    <a:alpha val="0"/>
                  </a:schemeClr>
                </a:gs>
                <a:gs pos="79000">
                  <a:schemeClr val="bg2">
                    <a:lumMod val="25000"/>
                  </a:schemeClr>
                </a:gs>
                <a:gs pos="19000">
                  <a:schemeClr val="bg2">
                    <a:lumMod val="25000"/>
                  </a:schemeClr>
                </a:gs>
                <a:gs pos="100000">
                  <a:schemeClr val="accent1">
                    <a:tint val="23500"/>
                    <a:satMod val="160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3554" name="矩形 12"/>
          <p:cNvSpPr>
            <a:spLocks noChangeArrowheads="1"/>
          </p:cNvSpPr>
          <p:nvPr/>
        </p:nvSpPr>
        <p:spPr bwMode="auto">
          <a:xfrm>
            <a:off x="2667000" y="5013325"/>
            <a:ext cx="3849688" cy="427038"/>
          </a:xfrm>
          <a:prstGeom prst="rect">
            <a:avLst/>
          </a:prstGeom>
          <a:noFill/>
          <a:ln w="9525">
            <a:noFill/>
            <a:miter lim="800000"/>
            <a:headEnd/>
            <a:tailEnd/>
          </a:ln>
        </p:spPr>
        <p:txBody>
          <a:bodyPr wrap="none">
            <a:spAutoFit/>
          </a:bodyPr>
          <a:lstStyle/>
          <a:p>
            <a:pPr marL="342900" indent="-342900">
              <a:lnSpc>
                <a:spcPct val="110000"/>
              </a:lnSpc>
            </a:pPr>
            <a:r>
              <a:rPr lang="zh-CN" altLang="en-US" sz="2000">
                <a:solidFill>
                  <a:srgbClr val="7F7F7F"/>
                </a:solidFill>
                <a:latin typeface="微软雅黑" charset="-122"/>
              </a:rPr>
              <a:t>网络精准主动营销</a:t>
            </a:r>
            <a:r>
              <a:rPr lang="en-US" altLang="zh-CN" sz="2000">
                <a:solidFill>
                  <a:srgbClr val="7F7F7F"/>
                </a:solidFill>
                <a:latin typeface="微软雅黑" charset="-122"/>
              </a:rPr>
              <a:t>-</a:t>
            </a:r>
            <a:r>
              <a:rPr lang="zh-CN" altLang="en-US" sz="2000">
                <a:solidFill>
                  <a:srgbClr val="7F7F7F"/>
                </a:solidFill>
                <a:latin typeface="微软雅黑" charset="-122"/>
              </a:rPr>
              <a:t>站长们的福音</a:t>
            </a:r>
          </a:p>
        </p:txBody>
      </p:sp>
      <p:sp>
        <p:nvSpPr>
          <p:cNvPr id="23555" name="矩形 6"/>
          <p:cNvSpPr>
            <a:spLocks noChangeArrowheads="1"/>
          </p:cNvSpPr>
          <p:nvPr/>
        </p:nvSpPr>
        <p:spPr bwMode="auto">
          <a:xfrm>
            <a:off x="1289050" y="2924175"/>
            <a:ext cx="647700" cy="231775"/>
          </a:xfrm>
          <a:prstGeom prst="rect">
            <a:avLst/>
          </a:prstGeom>
          <a:noFill/>
          <a:ln w="9525">
            <a:noFill/>
            <a:miter lim="800000"/>
            <a:headEnd/>
            <a:tailEnd/>
          </a:ln>
        </p:spPr>
        <p:txBody>
          <a:bodyPr>
            <a:spAutoFit/>
          </a:bodyPr>
          <a:lstStyle/>
          <a:p>
            <a:r>
              <a:rPr lang="en-US" altLang="zh-CN" sz="100">
                <a:solidFill>
                  <a:srgbClr val="000000"/>
                </a:solidFill>
                <a:latin typeface="Calibri" pitchFamily="34" charset="0"/>
              </a:rPr>
              <a:t>PPT</a:t>
            </a:r>
            <a:r>
              <a:rPr lang="zh-CN" altLang="en-US" sz="100">
                <a:solidFill>
                  <a:srgbClr val="000000"/>
                </a:solidFill>
                <a:latin typeface="Calibri" pitchFamily="34" charset="0"/>
              </a:rPr>
              <a:t>模板下载：</a:t>
            </a:r>
            <a:r>
              <a:rPr lang="en-US" altLang="zh-CN" sz="100">
                <a:solidFill>
                  <a:srgbClr val="000000"/>
                </a:solidFill>
                <a:latin typeface="Calibri" pitchFamily="34" charset="0"/>
              </a:rPr>
              <a:t>www.1ppt.com/moban/     </a:t>
            </a:r>
            <a:r>
              <a:rPr lang="zh-CN" altLang="en-US" sz="100">
                <a:solidFill>
                  <a:srgbClr val="000000"/>
                </a:solidFill>
                <a:latin typeface="Calibri" pitchFamily="34" charset="0"/>
              </a:rPr>
              <a:t>行业</a:t>
            </a:r>
            <a:r>
              <a:rPr lang="en-US" altLang="zh-CN" sz="100">
                <a:solidFill>
                  <a:srgbClr val="000000"/>
                </a:solidFill>
                <a:latin typeface="Calibri" pitchFamily="34" charset="0"/>
              </a:rPr>
              <a:t>PPT</a:t>
            </a:r>
            <a:r>
              <a:rPr lang="zh-CN" altLang="en-US" sz="100">
                <a:solidFill>
                  <a:srgbClr val="000000"/>
                </a:solidFill>
                <a:latin typeface="Calibri" pitchFamily="34" charset="0"/>
              </a:rPr>
              <a:t>模板：</a:t>
            </a:r>
            <a:r>
              <a:rPr lang="en-US" altLang="zh-CN" sz="100">
                <a:solidFill>
                  <a:srgbClr val="000000"/>
                </a:solidFill>
                <a:latin typeface="Calibri" pitchFamily="34" charset="0"/>
              </a:rPr>
              <a:t>www.1ppt.com/hangye/ </a:t>
            </a:r>
          </a:p>
          <a:p>
            <a:r>
              <a:rPr lang="zh-CN" altLang="en-US" sz="100">
                <a:solidFill>
                  <a:srgbClr val="000000"/>
                </a:solidFill>
                <a:latin typeface="Calibri" pitchFamily="34" charset="0"/>
              </a:rPr>
              <a:t>节日</a:t>
            </a:r>
            <a:r>
              <a:rPr lang="en-US" altLang="zh-CN" sz="100">
                <a:solidFill>
                  <a:srgbClr val="000000"/>
                </a:solidFill>
                <a:latin typeface="Calibri" pitchFamily="34" charset="0"/>
              </a:rPr>
              <a:t>PPT</a:t>
            </a:r>
            <a:r>
              <a:rPr lang="zh-CN" altLang="en-US" sz="100">
                <a:solidFill>
                  <a:srgbClr val="000000"/>
                </a:solidFill>
                <a:latin typeface="Calibri" pitchFamily="34" charset="0"/>
              </a:rPr>
              <a:t>模板：</a:t>
            </a:r>
            <a:r>
              <a:rPr lang="en-US" altLang="zh-CN" sz="100">
                <a:solidFill>
                  <a:srgbClr val="000000"/>
                </a:solidFill>
                <a:latin typeface="Calibri" pitchFamily="34" charset="0"/>
              </a:rPr>
              <a:t>www.1ppt.com/jieri/           PPT</a:t>
            </a:r>
            <a:r>
              <a:rPr lang="zh-CN" altLang="en-US" sz="100">
                <a:solidFill>
                  <a:srgbClr val="000000"/>
                </a:solidFill>
                <a:latin typeface="Calibri" pitchFamily="34" charset="0"/>
              </a:rPr>
              <a:t>素材下载：</a:t>
            </a:r>
            <a:r>
              <a:rPr lang="en-US" altLang="zh-CN" sz="100">
                <a:solidFill>
                  <a:srgbClr val="000000"/>
                </a:solidFill>
                <a:latin typeface="Calibri" pitchFamily="34" charset="0"/>
              </a:rPr>
              <a:t>www.1ppt.com/sucai/</a:t>
            </a:r>
          </a:p>
          <a:p>
            <a:r>
              <a:rPr lang="en-US" altLang="zh-CN" sz="100">
                <a:solidFill>
                  <a:srgbClr val="000000"/>
                </a:solidFill>
                <a:latin typeface="Calibri" pitchFamily="34" charset="0"/>
              </a:rPr>
              <a:t>PPT</a:t>
            </a:r>
            <a:r>
              <a:rPr lang="zh-CN" altLang="en-US" sz="100">
                <a:solidFill>
                  <a:srgbClr val="000000"/>
                </a:solidFill>
                <a:latin typeface="Calibri" pitchFamily="34" charset="0"/>
              </a:rPr>
              <a:t>背景图片：</a:t>
            </a:r>
            <a:r>
              <a:rPr lang="en-US" altLang="zh-CN" sz="100">
                <a:solidFill>
                  <a:srgbClr val="000000"/>
                </a:solidFill>
                <a:latin typeface="Calibri" pitchFamily="34" charset="0"/>
              </a:rPr>
              <a:t>www.1ppt.com/beijing/      PPT</a:t>
            </a:r>
            <a:r>
              <a:rPr lang="zh-CN" altLang="en-US" sz="100">
                <a:solidFill>
                  <a:srgbClr val="000000"/>
                </a:solidFill>
                <a:latin typeface="Calibri" pitchFamily="34" charset="0"/>
              </a:rPr>
              <a:t>图表下载：</a:t>
            </a:r>
            <a:r>
              <a:rPr lang="en-US" altLang="zh-CN" sz="100">
                <a:solidFill>
                  <a:srgbClr val="000000"/>
                </a:solidFill>
                <a:latin typeface="Calibri" pitchFamily="34" charset="0"/>
              </a:rPr>
              <a:t>www.1ppt.com/tubiao/      </a:t>
            </a:r>
          </a:p>
          <a:p>
            <a:r>
              <a:rPr lang="zh-CN" altLang="en-US" sz="100">
                <a:solidFill>
                  <a:srgbClr val="000000"/>
                </a:solidFill>
                <a:latin typeface="Calibri" pitchFamily="34" charset="0"/>
              </a:rPr>
              <a:t>优秀</a:t>
            </a:r>
            <a:r>
              <a:rPr lang="en-US" altLang="zh-CN" sz="100">
                <a:solidFill>
                  <a:srgbClr val="000000"/>
                </a:solidFill>
                <a:latin typeface="Calibri" pitchFamily="34" charset="0"/>
              </a:rPr>
              <a:t>PPT</a:t>
            </a:r>
            <a:r>
              <a:rPr lang="zh-CN" altLang="en-US" sz="100">
                <a:solidFill>
                  <a:srgbClr val="000000"/>
                </a:solidFill>
                <a:latin typeface="Calibri" pitchFamily="34" charset="0"/>
              </a:rPr>
              <a:t>下载：</a:t>
            </a:r>
            <a:r>
              <a:rPr lang="en-US" altLang="zh-CN" sz="100">
                <a:solidFill>
                  <a:srgbClr val="000000"/>
                </a:solidFill>
                <a:latin typeface="Calibri" pitchFamily="34" charset="0"/>
              </a:rPr>
              <a:t>www.1ppt.com/xiazai/        PPT</a:t>
            </a:r>
            <a:r>
              <a:rPr lang="zh-CN" altLang="en-US" sz="100">
                <a:solidFill>
                  <a:srgbClr val="000000"/>
                </a:solidFill>
                <a:latin typeface="Calibri" pitchFamily="34" charset="0"/>
              </a:rPr>
              <a:t>教程： </a:t>
            </a:r>
            <a:r>
              <a:rPr lang="en-US" altLang="zh-CN" sz="100">
                <a:solidFill>
                  <a:srgbClr val="000000"/>
                </a:solidFill>
                <a:latin typeface="Calibri" pitchFamily="34" charset="0"/>
              </a:rPr>
              <a:t>www.1ppt.com/powerpoint/      </a:t>
            </a:r>
          </a:p>
          <a:p>
            <a:r>
              <a:rPr lang="en-US" altLang="zh-CN" sz="100">
                <a:solidFill>
                  <a:srgbClr val="000000"/>
                </a:solidFill>
                <a:latin typeface="Calibri" pitchFamily="34" charset="0"/>
              </a:rPr>
              <a:t>Word</a:t>
            </a:r>
            <a:r>
              <a:rPr lang="zh-CN" altLang="en-US" sz="100">
                <a:solidFill>
                  <a:srgbClr val="000000"/>
                </a:solidFill>
                <a:latin typeface="Calibri" pitchFamily="34" charset="0"/>
              </a:rPr>
              <a:t>教程： </a:t>
            </a:r>
            <a:r>
              <a:rPr lang="en-US" altLang="zh-CN" sz="100">
                <a:solidFill>
                  <a:srgbClr val="000000"/>
                </a:solidFill>
                <a:latin typeface="Calibri" pitchFamily="34" charset="0"/>
              </a:rPr>
              <a:t>www.1ppt.com/word/              Excel</a:t>
            </a:r>
            <a:r>
              <a:rPr lang="zh-CN" altLang="en-US" sz="100">
                <a:solidFill>
                  <a:srgbClr val="000000"/>
                </a:solidFill>
                <a:latin typeface="Calibri" pitchFamily="34" charset="0"/>
              </a:rPr>
              <a:t>教程：</a:t>
            </a:r>
            <a:r>
              <a:rPr lang="en-US" altLang="zh-CN" sz="100">
                <a:solidFill>
                  <a:srgbClr val="000000"/>
                </a:solidFill>
                <a:latin typeface="Calibri" pitchFamily="34" charset="0"/>
              </a:rPr>
              <a:t>www.1ppt.com/excel/  </a:t>
            </a:r>
          </a:p>
          <a:p>
            <a:r>
              <a:rPr lang="zh-CN" altLang="en-US" sz="100">
                <a:solidFill>
                  <a:srgbClr val="000000"/>
                </a:solidFill>
                <a:latin typeface="Calibri" pitchFamily="34" charset="0"/>
              </a:rPr>
              <a:t>资料下载：</a:t>
            </a:r>
            <a:r>
              <a:rPr lang="en-US" altLang="zh-CN" sz="100">
                <a:solidFill>
                  <a:srgbClr val="000000"/>
                </a:solidFill>
                <a:latin typeface="Calibri" pitchFamily="34" charset="0"/>
              </a:rPr>
              <a:t>www.1ppt.com/ziliao/                PPT</a:t>
            </a:r>
            <a:r>
              <a:rPr lang="zh-CN" altLang="en-US" sz="100">
                <a:solidFill>
                  <a:srgbClr val="000000"/>
                </a:solidFill>
                <a:latin typeface="Calibri" pitchFamily="34" charset="0"/>
              </a:rPr>
              <a:t>课件下载：</a:t>
            </a:r>
            <a:r>
              <a:rPr lang="en-US" altLang="zh-CN" sz="100">
                <a:solidFill>
                  <a:srgbClr val="000000"/>
                </a:solidFill>
                <a:latin typeface="Calibri" pitchFamily="34" charset="0"/>
              </a:rPr>
              <a:t>www.1ppt.com/kejian/ </a:t>
            </a:r>
          </a:p>
          <a:p>
            <a:r>
              <a:rPr lang="zh-CN" altLang="en-US" sz="100">
                <a:solidFill>
                  <a:srgbClr val="000000"/>
                </a:solidFill>
                <a:latin typeface="Calibri" pitchFamily="34" charset="0"/>
              </a:rPr>
              <a:t>范文下载：</a:t>
            </a:r>
            <a:r>
              <a:rPr lang="en-US" altLang="zh-CN" sz="100">
                <a:solidFill>
                  <a:srgbClr val="000000"/>
                </a:solidFill>
                <a:latin typeface="Calibri" pitchFamily="34" charset="0"/>
              </a:rPr>
              <a:t>www.1ppt.com/fanwen/             </a:t>
            </a:r>
            <a:r>
              <a:rPr lang="zh-CN" altLang="en-US" sz="100">
                <a:solidFill>
                  <a:srgbClr val="000000"/>
                </a:solidFill>
                <a:latin typeface="Calibri" pitchFamily="34" charset="0"/>
              </a:rPr>
              <a:t>试卷下载：</a:t>
            </a:r>
            <a:r>
              <a:rPr lang="en-US" altLang="zh-CN" sz="100">
                <a:solidFill>
                  <a:srgbClr val="000000"/>
                </a:solidFill>
                <a:latin typeface="Calibri" pitchFamily="34" charset="0"/>
              </a:rPr>
              <a:t>www.1ppt.com/shiti/  </a:t>
            </a:r>
          </a:p>
          <a:p>
            <a:r>
              <a:rPr lang="zh-CN" altLang="en-US" sz="100">
                <a:solidFill>
                  <a:srgbClr val="000000"/>
                </a:solidFill>
                <a:latin typeface="Calibri" pitchFamily="34" charset="0"/>
              </a:rPr>
              <a:t>教案下载：</a:t>
            </a:r>
            <a:r>
              <a:rPr lang="en-US" altLang="zh-CN" sz="100">
                <a:solidFill>
                  <a:srgbClr val="000000"/>
                </a:solidFill>
                <a:latin typeface="Calibri" pitchFamily="34" charset="0"/>
              </a:rPr>
              <a:t>www.1ppt.com/jiaoan/  </a:t>
            </a:r>
          </a:p>
          <a:p>
            <a:r>
              <a:rPr lang="en-US" altLang="zh-CN" sz="100">
                <a:solidFill>
                  <a:srgbClr val="000000"/>
                </a:solidFill>
                <a:latin typeface="Calibri" pitchFamily="34" charset="0"/>
              </a:rPr>
              <a:t> </a:t>
            </a:r>
            <a:endParaRPr lang="zh-CN" altLang="en-US" sz="100">
              <a:solidFill>
                <a:srgbClr val="000000"/>
              </a:solidFill>
              <a:latin typeface="Calibri" pitchFamily="34" charset="0"/>
            </a:endParaRPr>
          </a:p>
        </p:txBody>
      </p:sp>
      <p:sp>
        <p:nvSpPr>
          <p:cNvPr id="23556" name="Text Box 6"/>
          <p:cNvSpPr txBox="1">
            <a:spLocks noChangeArrowheads="1"/>
          </p:cNvSpPr>
          <p:nvPr/>
        </p:nvSpPr>
        <p:spPr bwMode="auto">
          <a:xfrm>
            <a:off x="1187450" y="4076700"/>
            <a:ext cx="7070725" cy="701675"/>
          </a:xfrm>
          <a:prstGeom prst="rect">
            <a:avLst/>
          </a:prstGeom>
          <a:noFill/>
          <a:ln w="9525">
            <a:noFill/>
            <a:miter lim="800000"/>
            <a:headEnd/>
            <a:tailEnd/>
          </a:ln>
        </p:spPr>
        <p:txBody>
          <a:bodyPr wrap="none">
            <a:spAutoFit/>
          </a:bodyPr>
          <a:lstStyle/>
          <a:p>
            <a:r>
              <a:rPr lang="zh-CN" altLang="en-US" sz="4000"/>
              <a:t>网站访客</a:t>
            </a:r>
            <a:r>
              <a:rPr lang="en-US" altLang="zh-CN" sz="4000"/>
              <a:t>QQ</a:t>
            </a:r>
            <a:r>
              <a:rPr lang="zh-CN" altLang="en-US" sz="4000"/>
              <a:t>信息获取统计系统</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AutoShape 8"/>
          <p:cNvSpPr>
            <a:spLocks noChangeArrowheads="1"/>
          </p:cNvSpPr>
          <p:nvPr/>
        </p:nvSpPr>
        <p:spPr bwMode="auto">
          <a:xfrm>
            <a:off x="4527550" y="21336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可设置多个员工管理账号</a:t>
            </a:r>
          </a:p>
        </p:txBody>
      </p:sp>
      <p:sp>
        <p:nvSpPr>
          <p:cNvPr id="32770" name="Line 18"/>
          <p:cNvSpPr>
            <a:spLocks noChangeShapeType="1"/>
          </p:cNvSpPr>
          <p:nvPr/>
        </p:nvSpPr>
        <p:spPr bwMode="auto">
          <a:xfrm>
            <a:off x="2727325" y="3355975"/>
            <a:ext cx="1700213" cy="15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grpSp>
        <p:nvGrpSpPr>
          <p:cNvPr id="32771" name="Group 105"/>
          <p:cNvGrpSpPr>
            <a:grpSpLocks/>
          </p:cNvGrpSpPr>
          <p:nvPr/>
        </p:nvGrpSpPr>
        <p:grpSpPr bwMode="auto">
          <a:xfrm>
            <a:off x="827088" y="2420938"/>
            <a:ext cx="1844675" cy="1789112"/>
            <a:chOff x="3833" y="1344"/>
            <a:chExt cx="1162" cy="1127"/>
          </a:xfrm>
        </p:grpSpPr>
        <p:sp>
          <p:nvSpPr>
            <p:cNvPr id="32777"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33" name="Oval 52"/>
            <p:cNvSpPr>
              <a:spLocks noChangeArrowheads="1"/>
            </p:cNvSpPr>
            <p:nvPr/>
          </p:nvSpPr>
          <p:spPr bwMode="gray">
            <a:xfrm>
              <a:off x="3921" y="1344"/>
              <a:ext cx="986" cy="978"/>
            </a:xfrm>
            <a:prstGeom prst="ellipse">
              <a:avLst/>
            </a:prstGeom>
            <a:gradFill rotWithShape="1">
              <a:gsLst>
                <a:gs pos="25000">
                  <a:srgbClr val="FFC000"/>
                </a:gs>
                <a:gs pos="77000">
                  <a:schemeClr val="bg2">
                    <a:lumMod val="25000"/>
                  </a:schemeClr>
                </a:gs>
              </a:gsLst>
              <a:lin ang="2700000" scaled="1"/>
            </a:gradFill>
            <a:ln w="9525" algn="ctr">
              <a:solidFill>
                <a:srgbClr val="969696"/>
              </a:solidFill>
              <a:round/>
              <a:headEnd/>
              <a:tailEnd/>
            </a:ln>
          </p:spPr>
          <p:txBody>
            <a:bodyPr wrap="none" anchor="ctr"/>
            <a:lstStyle/>
            <a:p>
              <a:pPr algn="ctr">
                <a:defRPr/>
              </a:pPr>
              <a:r>
                <a:rPr lang="zh-CN" altLang="en-US" sz="1600" b="1">
                  <a:solidFill>
                    <a:schemeClr val="bg1"/>
                  </a:solidFill>
                  <a:latin typeface="微软雅黑" charset="-122"/>
                </a:rPr>
                <a:t>多员工</a:t>
              </a:r>
            </a:p>
            <a:p>
              <a:pPr algn="ctr">
                <a:defRPr/>
              </a:pPr>
              <a:r>
                <a:rPr lang="zh-CN" altLang="en-US" sz="1600" b="1">
                  <a:solidFill>
                    <a:schemeClr val="bg1"/>
                  </a:solidFill>
                  <a:latin typeface="微软雅黑" charset="-122"/>
                </a:rPr>
                <a:t>管理账号</a:t>
              </a:r>
            </a:p>
          </p:txBody>
        </p:sp>
        <p:pic>
          <p:nvPicPr>
            <p:cNvPr id="32779"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32780" name="Group 54"/>
            <p:cNvGrpSpPr>
              <a:grpSpLocks/>
            </p:cNvGrpSpPr>
            <p:nvPr/>
          </p:nvGrpSpPr>
          <p:grpSpPr bwMode="auto">
            <a:xfrm rot="-1297425" flipH="1" flipV="1">
              <a:off x="3990" y="2063"/>
              <a:ext cx="850" cy="204"/>
              <a:chOff x="2532" y="1051"/>
              <a:chExt cx="893" cy="246"/>
            </a:xfrm>
          </p:grpSpPr>
          <p:grpSp>
            <p:nvGrpSpPr>
              <p:cNvPr id="32781" name="Group 55"/>
              <p:cNvGrpSpPr>
                <a:grpSpLocks/>
              </p:cNvGrpSpPr>
              <p:nvPr/>
            </p:nvGrpSpPr>
            <p:grpSpPr bwMode="auto">
              <a:xfrm>
                <a:off x="2532" y="1051"/>
                <a:ext cx="743" cy="185"/>
                <a:chOff x="1565" y="2568"/>
                <a:chExt cx="1118" cy="279"/>
              </a:xfrm>
            </p:grpSpPr>
            <p:sp>
              <p:nvSpPr>
                <p:cNvPr id="32787"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88"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89"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90"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32782" name="Group 60"/>
              <p:cNvGrpSpPr>
                <a:grpSpLocks/>
              </p:cNvGrpSpPr>
              <p:nvPr/>
            </p:nvGrpSpPr>
            <p:grpSpPr bwMode="auto">
              <a:xfrm rot="1353540">
                <a:off x="2682" y="1111"/>
                <a:ext cx="743" cy="186"/>
                <a:chOff x="1565" y="2568"/>
                <a:chExt cx="1118" cy="279"/>
              </a:xfrm>
            </p:grpSpPr>
            <p:sp>
              <p:nvSpPr>
                <p:cNvPr id="32783"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84"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85"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2786"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32772" name="Text Box 44"/>
          <p:cNvSpPr txBox="1">
            <a:spLocks noChangeArrowheads="1"/>
          </p:cNvSpPr>
          <p:nvPr/>
        </p:nvSpPr>
        <p:spPr bwMode="auto">
          <a:xfrm>
            <a:off x="539750" y="160338"/>
            <a:ext cx="5257800" cy="579437"/>
          </a:xfrm>
          <a:prstGeom prst="rect">
            <a:avLst/>
          </a:prstGeom>
          <a:noFill/>
          <a:ln w="9525">
            <a:noFill/>
            <a:miter lim="800000"/>
            <a:headEnd/>
            <a:tailEnd/>
          </a:ln>
        </p:spPr>
        <p:txBody>
          <a:bodyPr wrap="none">
            <a:spAutoFit/>
          </a:bodyPr>
          <a:lstStyle/>
          <a:p>
            <a:r>
              <a:rPr lang="en-US" altLang="zh-CN" sz="3200" b="1"/>
              <a:t>51</a:t>
            </a:r>
            <a:r>
              <a:rPr lang="zh-CN" altLang="en-US" sz="3200" b="1"/>
              <a:t>统计系统</a:t>
            </a:r>
            <a:r>
              <a:rPr lang="en-US" altLang="zh-CN" sz="3200" b="1"/>
              <a:t>-</a:t>
            </a:r>
            <a:r>
              <a:rPr lang="zh-CN" altLang="en-US" sz="3200" b="1"/>
              <a:t>多员工管理账号</a:t>
            </a:r>
          </a:p>
        </p:txBody>
      </p:sp>
      <p:sp>
        <p:nvSpPr>
          <p:cNvPr id="32773" name="AutoShape 8"/>
          <p:cNvSpPr>
            <a:spLocks noChangeArrowheads="1"/>
          </p:cNvSpPr>
          <p:nvPr/>
        </p:nvSpPr>
        <p:spPr bwMode="auto">
          <a:xfrm>
            <a:off x="4527550" y="2992438"/>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可设置员工管理指定网站</a:t>
            </a:r>
            <a:r>
              <a:rPr lang="zh-CN" altLang="en-US" b="1">
                <a:solidFill>
                  <a:schemeClr val="bg1"/>
                </a:solidFill>
              </a:rPr>
              <a:t>权限</a:t>
            </a:r>
          </a:p>
        </p:txBody>
      </p:sp>
      <p:sp>
        <p:nvSpPr>
          <p:cNvPr id="32774" name="AutoShape 8"/>
          <p:cNvSpPr>
            <a:spLocks noChangeArrowheads="1"/>
          </p:cNvSpPr>
          <p:nvPr/>
        </p:nvSpPr>
        <p:spPr bwMode="auto">
          <a:xfrm>
            <a:off x="4527550" y="38608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多网站数据独立管理</a:t>
            </a:r>
          </a:p>
        </p:txBody>
      </p:sp>
      <p:sp>
        <p:nvSpPr>
          <p:cNvPr id="32775" name="Line 18"/>
          <p:cNvSpPr>
            <a:spLocks noChangeShapeType="1"/>
          </p:cNvSpPr>
          <p:nvPr/>
        </p:nvSpPr>
        <p:spPr bwMode="auto">
          <a:xfrm flipV="1">
            <a:off x="2700338" y="2565400"/>
            <a:ext cx="1727200" cy="792163"/>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32776" name="Line 18"/>
          <p:cNvSpPr>
            <a:spLocks noChangeShapeType="1"/>
          </p:cNvSpPr>
          <p:nvPr/>
        </p:nvSpPr>
        <p:spPr bwMode="auto">
          <a:xfrm>
            <a:off x="2700338" y="3357563"/>
            <a:ext cx="1727200" cy="86360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9"/>
          <p:cNvSpPr>
            <a:spLocks noChangeArrowheads="1"/>
          </p:cNvSpPr>
          <p:nvPr/>
        </p:nvSpPr>
        <p:spPr bwMode="auto">
          <a:xfrm>
            <a:off x="2776538" y="1935163"/>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2484438" y="1557338"/>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医疗卫生行业</a:t>
            </a:r>
          </a:p>
        </p:txBody>
      </p:sp>
      <p:sp>
        <p:nvSpPr>
          <p:cNvPr id="33795" name="Rectangle 9"/>
          <p:cNvSpPr>
            <a:spLocks noChangeArrowheads="1"/>
          </p:cNvSpPr>
          <p:nvPr/>
        </p:nvSpPr>
        <p:spPr bwMode="auto">
          <a:xfrm>
            <a:off x="2776538" y="278288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 name="AutoShape 10"/>
          <p:cNvSpPr>
            <a:spLocks noChangeArrowheads="1"/>
          </p:cNvSpPr>
          <p:nvPr/>
        </p:nvSpPr>
        <p:spPr bwMode="auto">
          <a:xfrm>
            <a:off x="2484438" y="240506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建材行业</a:t>
            </a:r>
          </a:p>
        </p:txBody>
      </p:sp>
      <p:sp>
        <p:nvSpPr>
          <p:cNvPr id="33797" name="Rectangle 9"/>
          <p:cNvSpPr>
            <a:spLocks noChangeArrowheads="1"/>
          </p:cNvSpPr>
          <p:nvPr/>
        </p:nvSpPr>
        <p:spPr bwMode="auto">
          <a:xfrm>
            <a:off x="2776538" y="364648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3" name="AutoShape 10"/>
          <p:cNvSpPr>
            <a:spLocks noChangeArrowheads="1"/>
          </p:cNvSpPr>
          <p:nvPr/>
        </p:nvSpPr>
        <p:spPr bwMode="auto">
          <a:xfrm>
            <a:off x="2484438" y="326866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服务行业</a:t>
            </a:r>
          </a:p>
        </p:txBody>
      </p:sp>
      <p:sp>
        <p:nvSpPr>
          <p:cNvPr id="33799" name="Rectangle 9"/>
          <p:cNvSpPr>
            <a:spLocks noChangeArrowheads="1"/>
          </p:cNvSpPr>
          <p:nvPr/>
        </p:nvSpPr>
        <p:spPr bwMode="auto">
          <a:xfrm>
            <a:off x="2776538" y="4511675"/>
            <a:ext cx="3357562" cy="325438"/>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4" name="AutoShape 10"/>
          <p:cNvSpPr>
            <a:spLocks noChangeArrowheads="1"/>
          </p:cNvSpPr>
          <p:nvPr/>
        </p:nvSpPr>
        <p:spPr bwMode="auto">
          <a:xfrm>
            <a:off x="2484438" y="4133850"/>
            <a:ext cx="4105275" cy="560388"/>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其他行业</a:t>
            </a:r>
          </a:p>
        </p:txBody>
      </p:sp>
      <p:sp>
        <p:nvSpPr>
          <p:cNvPr id="33801" name="Text Box 44"/>
          <p:cNvSpPr txBox="1">
            <a:spLocks noChangeArrowheads="1"/>
          </p:cNvSpPr>
          <p:nvPr/>
        </p:nvSpPr>
        <p:spPr bwMode="auto">
          <a:xfrm>
            <a:off x="539750" y="160338"/>
            <a:ext cx="4672013" cy="579437"/>
          </a:xfrm>
          <a:prstGeom prst="rect">
            <a:avLst/>
          </a:prstGeom>
          <a:noFill/>
          <a:ln w="9525">
            <a:noFill/>
            <a:miter lim="800000"/>
            <a:headEnd/>
            <a:tailEnd/>
          </a:ln>
        </p:spPr>
        <p:txBody>
          <a:bodyPr wrap="none">
            <a:spAutoFit/>
          </a:bodyPr>
          <a:lstStyle/>
          <a:p>
            <a:r>
              <a:rPr lang="zh-CN" altLang="en-US" sz="3200" b="1"/>
              <a:t>四、个行业使用案例分析</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9"/>
          <p:cNvSpPr>
            <a:spLocks noChangeArrowheads="1"/>
          </p:cNvSpPr>
          <p:nvPr/>
        </p:nvSpPr>
        <p:spPr bwMode="auto">
          <a:xfrm>
            <a:off x="760413" y="56673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468313" y="18891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医疗卫生行业</a:t>
            </a:r>
          </a:p>
        </p:txBody>
      </p:sp>
      <p:sp>
        <p:nvSpPr>
          <p:cNvPr id="34819" name="Text Box 6"/>
          <p:cNvSpPr txBox="1">
            <a:spLocks noChangeArrowheads="1"/>
          </p:cNvSpPr>
          <p:nvPr/>
        </p:nvSpPr>
        <p:spPr bwMode="auto">
          <a:xfrm>
            <a:off x="468313" y="1052513"/>
            <a:ext cx="8135937" cy="3938587"/>
          </a:xfrm>
          <a:prstGeom prst="rect">
            <a:avLst/>
          </a:prstGeom>
          <a:noFill/>
          <a:ln w="9525">
            <a:noFill/>
            <a:miter lim="800000"/>
            <a:headEnd/>
            <a:tailEnd/>
          </a:ln>
        </p:spPr>
        <p:txBody>
          <a:bodyPr>
            <a:spAutoFit/>
          </a:bodyPr>
          <a:lstStyle/>
          <a:p>
            <a:pPr>
              <a:spcBef>
                <a:spcPct val="50000"/>
              </a:spcBef>
            </a:pPr>
            <a:r>
              <a:rPr lang="zh-CN" altLang="en-US"/>
              <a:t>  杭州某小综合型民营医院每个月在百度竞价投入将近</a:t>
            </a:r>
            <a:r>
              <a:rPr lang="en-US" altLang="zh-CN"/>
              <a:t>30</a:t>
            </a:r>
            <a:r>
              <a:rPr lang="zh-CN" altLang="en-US"/>
              <a:t>万费用，虽然每天带来大量的访客流量，但实际主动联系在线专家客服的患者不到</a:t>
            </a:r>
            <a:r>
              <a:rPr lang="en-US" altLang="zh-CN"/>
              <a:t>4%</a:t>
            </a:r>
            <a:r>
              <a:rPr lang="zh-CN" altLang="en-US"/>
              <a:t>，并在强大的医疗专家客服的努力下每天仅带来不到</a:t>
            </a:r>
            <a:r>
              <a:rPr lang="en-US" altLang="zh-CN"/>
              <a:t>50</a:t>
            </a:r>
            <a:r>
              <a:rPr lang="zh-CN" altLang="en-US"/>
              <a:t>个的预约单，实际到诊率也仅到达</a:t>
            </a:r>
            <a:r>
              <a:rPr lang="en-US" altLang="zh-CN"/>
              <a:t>60.8%</a:t>
            </a:r>
            <a:r>
              <a:rPr lang="zh-CN" altLang="en-US"/>
              <a:t>。勉强的做到了投入和产出比率</a:t>
            </a:r>
            <a:r>
              <a:rPr lang="en-US" altLang="zh-CN"/>
              <a:t>1:2.78</a:t>
            </a:r>
            <a:r>
              <a:rPr lang="zh-CN" altLang="en-US"/>
              <a:t>。</a:t>
            </a:r>
          </a:p>
          <a:p>
            <a:pPr>
              <a:spcBef>
                <a:spcPct val="50000"/>
              </a:spcBef>
            </a:pPr>
            <a:r>
              <a:rPr lang="zh-CN" altLang="en-US"/>
              <a:t>  不到</a:t>
            </a:r>
            <a:r>
              <a:rPr lang="en-US" altLang="zh-CN"/>
              <a:t>4%</a:t>
            </a:r>
            <a:r>
              <a:rPr lang="zh-CN" altLang="en-US"/>
              <a:t>访客患者选择主动咨询，还有大量的目标就诊患者和潜在就诊患者因为种种原因没有选择咨询该医院在线医疗专家客服，导致了严重的患者流失，同时强大专家客服却又无法主动联系那些流失的目标和潜在就诊患者。正所谓“巧妇难为无米之炊”！</a:t>
            </a:r>
          </a:p>
          <a:p>
            <a:pPr>
              <a:spcBef>
                <a:spcPct val="50000"/>
              </a:spcBef>
            </a:pPr>
            <a:r>
              <a:rPr lang="en-US" altLang="zh-CN"/>
              <a:t>  </a:t>
            </a:r>
            <a:r>
              <a:rPr lang="zh-CN" altLang="en-US"/>
              <a:t>在使用</a:t>
            </a:r>
            <a:r>
              <a:rPr lang="en-US" altLang="zh-CN"/>
              <a:t>51</a:t>
            </a:r>
            <a:r>
              <a:rPr lang="zh-CN" altLang="en-US"/>
              <a:t>统计网获取网站访客</a:t>
            </a:r>
            <a:r>
              <a:rPr lang="en-US" altLang="zh-CN"/>
              <a:t>QQ</a:t>
            </a:r>
            <a:r>
              <a:rPr lang="zh-CN" altLang="en-US"/>
              <a:t>号码系统后，在不改变其他投入的情况下，虽访患者主动联系也仅不到</a:t>
            </a:r>
            <a:r>
              <a:rPr lang="en-US" altLang="zh-CN"/>
              <a:t>2%</a:t>
            </a:r>
            <a:r>
              <a:rPr lang="zh-CN" altLang="en-US"/>
              <a:t>，但该医院根据</a:t>
            </a:r>
            <a:r>
              <a:rPr lang="en-US" altLang="zh-CN"/>
              <a:t>51</a:t>
            </a:r>
            <a:r>
              <a:rPr lang="zh-CN" altLang="en-US"/>
              <a:t>统计系统后台获取到的访客</a:t>
            </a:r>
            <a:r>
              <a:rPr lang="en-US" altLang="zh-CN"/>
              <a:t>QQ</a:t>
            </a:r>
            <a:r>
              <a:rPr lang="zh-CN" altLang="en-US"/>
              <a:t>号码信息，对未主动联系目标患者医院安排专家客服展开了主动联系关心询问的营销方式，逐个心理攻破，顺利的把每天预约就诊人数提高到</a:t>
            </a:r>
            <a:r>
              <a:rPr lang="en-US" altLang="zh-CN"/>
              <a:t>80</a:t>
            </a:r>
            <a:r>
              <a:rPr lang="zh-CN" altLang="en-US"/>
              <a:t>至</a:t>
            </a:r>
            <a:r>
              <a:rPr lang="en-US" altLang="zh-CN"/>
              <a:t>100</a:t>
            </a:r>
            <a:r>
              <a:rPr lang="zh-CN" altLang="en-US"/>
              <a:t>左右。投入和产出比率也高达</a:t>
            </a:r>
            <a:r>
              <a:rPr lang="en-US" altLang="zh-CN"/>
              <a:t>1:3.93</a:t>
            </a:r>
            <a:r>
              <a:rPr lang="zh-CN" altLang="en-US"/>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9"/>
          <p:cNvSpPr>
            <a:spLocks noChangeArrowheads="1"/>
          </p:cNvSpPr>
          <p:nvPr/>
        </p:nvSpPr>
        <p:spPr bwMode="auto">
          <a:xfrm>
            <a:off x="760413" y="56673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468313" y="18891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建材行业</a:t>
            </a:r>
          </a:p>
        </p:txBody>
      </p:sp>
      <p:sp>
        <p:nvSpPr>
          <p:cNvPr id="35843" name="Text Box 6"/>
          <p:cNvSpPr txBox="1">
            <a:spLocks noChangeArrowheads="1"/>
          </p:cNvSpPr>
          <p:nvPr/>
        </p:nvSpPr>
        <p:spPr bwMode="auto">
          <a:xfrm>
            <a:off x="468313" y="1052513"/>
            <a:ext cx="8135937" cy="4213225"/>
          </a:xfrm>
          <a:prstGeom prst="rect">
            <a:avLst/>
          </a:prstGeom>
          <a:noFill/>
          <a:ln w="9525">
            <a:noFill/>
            <a:miter lim="800000"/>
            <a:headEnd/>
            <a:tailEnd/>
          </a:ln>
        </p:spPr>
        <p:txBody>
          <a:bodyPr>
            <a:spAutoFit/>
          </a:bodyPr>
          <a:lstStyle/>
          <a:p>
            <a:pPr>
              <a:spcBef>
                <a:spcPct val="50000"/>
              </a:spcBef>
            </a:pPr>
            <a:r>
              <a:rPr lang="zh-CN" altLang="en-US"/>
              <a:t>  东莞某某金属材料有限公司批发、零售高强度低合金板、国产及进口耐磨钢板、高强度船板、高强度焊接钢板、锅炉容器板、汽车钢等产品。公司高薪聘请了多位擅长搜索引擎优化和竞价推广网络人才。因为起身早，并组织了一流的网络团队，自己的生意也在网络市场上占了一定的地位。公司多个网站的自然排名和竞价效果都不错。公司网络部张总监自信的说只要有客户咨询，他们就有能七八成的把握拿下订单。</a:t>
            </a:r>
          </a:p>
          <a:p>
            <a:pPr>
              <a:spcBef>
                <a:spcPct val="50000"/>
              </a:spcBef>
            </a:pPr>
            <a:r>
              <a:rPr lang="zh-CN" altLang="en-US"/>
              <a:t>  好的团队是公司强大的基础，但网络这种传统被动营销模式也给张主管带来了烦恼，因为通过竞价和自然流量引来的客户主动咨询量也遇到了瓶颈，无法继续提高。如何提高客户咨询量？？？我们又如何自己主动联系客户？？这两个问题是前几个月一直困扰他们的主要问题。</a:t>
            </a:r>
          </a:p>
          <a:p>
            <a:pPr>
              <a:spcBef>
                <a:spcPct val="50000"/>
              </a:spcBef>
            </a:pPr>
            <a:r>
              <a:rPr lang="en-US" altLang="zh-CN"/>
              <a:t>  </a:t>
            </a:r>
            <a:r>
              <a:rPr lang="zh-CN" altLang="en-US"/>
              <a:t>偶然一次他朋友的介绍张总监了解了我们</a:t>
            </a:r>
            <a:r>
              <a:rPr lang="en-US" altLang="zh-CN"/>
              <a:t>51</a:t>
            </a:r>
            <a:r>
              <a:rPr lang="zh-CN" altLang="en-US"/>
              <a:t>统计网获取网站访客</a:t>
            </a:r>
            <a:r>
              <a:rPr lang="en-US" altLang="zh-CN"/>
              <a:t>QQ</a:t>
            </a:r>
            <a:r>
              <a:rPr lang="zh-CN" altLang="en-US"/>
              <a:t>号码系统，并报着怀疑的心态尝试的使用我们的统计系统。从而给他带来了意外的惊喜，张总监利用获取的访客信息进行了网络主动营销，从而得到了业绩翻倍的效果。</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9"/>
          <p:cNvSpPr>
            <a:spLocks noChangeArrowheads="1"/>
          </p:cNvSpPr>
          <p:nvPr/>
        </p:nvSpPr>
        <p:spPr bwMode="auto">
          <a:xfrm>
            <a:off x="760413" y="56673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468313" y="18891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服务行业</a:t>
            </a:r>
          </a:p>
        </p:txBody>
      </p:sp>
      <p:sp>
        <p:nvSpPr>
          <p:cNvPr id="36867" name="Text Box 6"/>
          <p:cNvSpPr txBox="1">
            <a:spLocks noChangeArrowheads="1"/>
          </p:cNvSpPr>
          <p:nvPr/>
        </p:nvSpPr>
        <p:spPr bwMode="auto">
          <a:xfrm>
            <a:off x="468313" y="1052513"/>
            <a:ext cx="8135937" cy="3554412"/>
          </a:xfrm>
          <a:prstGeom prst="rect">
            <a:avLst/>
          </a:prstGeom>
          <a:noFill/>
          <a:ln w="9525">
            <a:noFill/>
            <a:miter lim="800000"/>
            <a:headEnd/>
            <a:tailEnd/>
          </a:ln>
        </p:spPr>
        <p:txBody>
          <a:bodyPr>
            <a:spAutoFit/>
          </a:bodyPr>
          <a:lstStyle/>
          <a:p>
            <a:pPr>
              <a:spcBef>
                <a:spcPct val="50000"/>
              </a:spcBef>
            </a:pPr>
            <a:r>
              <a:rPr lang="en-US" altLang="zh-CN"/>
              <a:t>“</a:t>
            </a:r>
            <a:r>
              <a:rPr lang="zh-CN" altLang="en-US"/>
              <a:t>某某教育</a:t>
            </a:r>
            <a:r>
              <a:rPr lang="en-US" altLang="zh-CN"/>
              <a:t>”</a:t>
            </a:r>
            <a:r>
              <a:rPr lang="zh-CN" altLang="en-US"/>
              <a:t>创立于</a:t>
            </a:r>
            <a:r>
              <a:rPr lang="en-US" altLang="zh-CN"/>
              <a:t>2001</a:t>
            </a:r>
            <a:r>
              <a:rPr lang="zh-CN" altLang="en-US"/>
              <a:t>年</a:t>
            </a:r>
            <a:r>
              <a:rPr lang="en-US" altLang="zh-CN"/>
              <a:t>9</a:t>
            </a:r>
            <a:r>
              <a:rPr lang="zh-CN" altLang="en-US"/>
              <a:t>月，一直以来专注于利用优质的教育资源和先进的信息技术，服务于中国教育服务领域，是目前国内网络个性化教育的领导者。网络教育是最近两年热门的一个行业，当代的学生面对着未来巨大的竞价和压力，所有的父母都希望自己的孩子能得到更好的教育，赢得如今“应试教育”的认可，拿到通向未来的“船票”。热门行业，竞争必然也大，该公司同样每天向竞价推广投入了不少钱，引来了不少的流量，同样遇到了主动联系在线老师的比率少的状况，观望对比的用户比较多。无法针对那些观望对比的客户进行主动营销。</a:t>
            </a:r>
          </a:p>
          <a:p>
            <a:pPr>
              <a:spcBef>
                <a:spcPct val="50000"/>
              </a:spcBef>
            </a:pPr>
            <a:r>
              <a:rPr lang="zh-CN" altLang="en-US"/>
              <a:t>  在使用</a:t>
            </a:r>
            <a:r>
              <a:rPr lang="en-US" altLang="zh-CN"/>
              <a:t>51</a:t>
            </a:r>
            <a:r>
              <a:rPr lang="zh-CN" altLang="en-US"/>
              <a:t>统计网获取网站访客</a:t>
            </a:r>
            <a:r>
              <a:rPr lang="en-US" altLang="zh-CN"/>
              <a:t>QQ</a:t>
            </a:r>
            <a:r>
              <a:rPr lang="zh-CN" altLang="en-US"/>
              <a:t>号码系统后，虽然有一部分客户群体可能根本没有</a:t>
            </a:r>
            <a:r>
              <a:rPr lang="en-US" altLang="zh-CN"/>
              <a:t>QQ</a:t>
            </a:r>
            <a:r>
              <a:rPr lang="zh-CN" altLang="en-US"/>
              <a:t>号码，但大部分父母还是有使用</a:t>
            </a:r>
            <a:r>
              <a:rPr lang="en-US" altLang="zh-CN"/>
              <a:t>QQ</a:t>
            </a:r>
            <a:r>
              <a:rPr lang="zh-CN" altLang="en-US"/>
              <a:t>的习惯，系统后台在大流量的前提下，每天都抓取到了不少的访客</a:t>
            </a:r>
            <a:r>
              <a:rPr lang="en-US" altLang="zh-CN"/>
              <a:t>QQ</a:t>
            </a:r>
            <a:r>
              <a:rPr lang="zh-CN" altLang="en-US"/>
              <a:t>信息，并对获取到在这些目标客户</a:t>
            </a:r>
            <a:r>
              <a:rPr lang="en-US" altLang="zh-CN"/>
              <a:t>QQ</a:t>
            </a:r>
            <a:r>
              <a:rPr lang="zh-CN" altLang="en-US"/>
              <a:t>进行了主动营销，解说自己优势并解除用户心理顾虑，顺利的提高了订单量。</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9"/>
          <p:cNvSpPr>
            <a:spLocks noChangeArrowheads="1"/>
          </p:cNvSpPr>
          <p:nvPr/>
        </p:nvSpPr>
        <p:spPr bwMode="auto">
          <a:xfrm>
            <a:off x="760413" y="566738"/>
            <a:ext cx="335756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468313" y="188913"/>
            <a:ext cx="4105275"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其他行业</a:t>
            </a:r>
          </a:p>
        </p:txBody>
      </p:sp>
      <p:sp>
        <p:nvSpPr>
          <p:cNvPr id="37891" name="Text Box 6"/>
          <p:cNvSpPr txBox="1">
            <a:spLocks noChangeArrowheads="1"/>
          </p:cNvSpPr>
          <p:nvPr/>
        </p:nvSpPr>
        <p:spPr bwMode="auto">
          <a:xfrm>
            <a:off x="468313" y="1052513"/>
            <a:ext cx="8135937" cy="2840037"/>
          </a:xfrm>
          <a:prstGeom prst="rect">
            <a:avLst/>
          </a:prstGeom>
          <a:noFill/>
          <a:ln w="9525">
            <a:noFill/>
            <a:miter lim="800000"/>
            <a:headEnd/>
            <a:tailEnd/>
          </a:ln>
        </p:spPr>
        <p:txBody>
          <a:bodyPr>
            <a:spAutoFit/>
          </a:bodyPr>
          <a:lstStyle/>
          <a:p>
            <a:pPr>
              <a:spcBef>
                <a:spcPct val="50000"/>
              </a:spcBef>
            </a:pPr>
            <a:r>
              <a:rPr lang="zh-CN" altLang="en-US"/>
              <a:t>  “谁得网络，谁得天下”，这句话充分表明了网络营销在各行各业的重要性！如果能把传统的网络被动营销和主动营销充分的结合，能让我们的在网络市场独占优势！</a:t>
            </a:r>
          </a:p>
          <a:p>
            <a:pPr>
              <a:spcBef>
                <a:spcPct val="50000"/>
              </a:spcBef>
            </a:pPr>
            <a:r>
              <a:rPr lang="zh-CN" altLang="en-US"/>
              <a:t>  能够搜索进入或是点击广告进入我们网站访客肯定是对我们产品有意向，至于访客选择与我们还是与我们其他竞争对手合作，因素很多。如果我们能获取到访客的</a:t>
            </a:r>
            <a:r>
              <a:rPr lang="en-US" altLang="zh-CN"/>
              <a:t>QQ</a:t>
            </a:r>
            <a:r>
              <a:rPr lang="zh-CN" altLang="en-US"/>
              <a:t>信息，并对访客进行主动联系营销，解说自己的产品的优势并解除客户的心理顾虑，可大大提高客户选择我们产品的几率！</a:t>
            </a:r>
          </a:p>
          <a:p>
            <a:pPr>
              <a:spcBef>
                <a:spcPct val="50000"/>
              </a:spcBef>
            </a:pPr>
            <a:r>
              <a:rPr lang="zh-CN" altLang="en-US"/>
              <a:t>  </a:t>
            </a:r>
            <a:r>
              <a:rPr lang="zh-CN" altLang="en-US" b="1">
                <a:solidFill>
                  <a:srgbClr val="FF0000"/>
                </a:solidFill>
              </a:rPr>
              <a:t>对于你所处于的行业，只要你的网站访客有使用</a:t>
            </a:r>
            <a:r>
              <a:rPr lang="en-US" altLang="zh-CN" b="1">
                <a:solidFill>
                  <a:srgbClr val="FF0000"/>
                </a:solidFill>
              </a:rPr>
              <a:t>QQ</a:t>
            </a:r>
            <a:r>
              <a:rPr lang="zh-CN" altLang="en-US" b="1">
                <a:solidFill>
                  <a:srgbClr val="FF0000"/>
                </a:solidFill>
              </a:rPr>
              <a:t>的，</a:t>
            </a:r>
            <a:r>
              <a:rPr lang="en-US" altLang="zh-CN" b="1">
                <a:solidFill>
                  <a:srgbClr val="FF0000"/>
                </a:solidFill>
              </a:rPr>
              <a:t>51</a:t>
            </a:r>
            <a:r>
              <a:rPr lang="zh-CN" altLang="en-US" b="1">
                <a:solidFill>
                  <a:srgbClr val="FF0000"/>
                </a:solidFill>
              </a:rPr>
              <a:t>统计网系统就是你的最好选择！</a:t>
            </a:r>
          </a:p>
        </p:txBody>
      </p:sp>
      <p:sp>
        <p:nvSpPr>
          <p:cNvPr id="37892" name="Text Box 9"/>
          <p:cNvSpPr txBox="1">
            <a:spLocks noChangeArrowheads="1"/>
          </p:cNvSpPr>
          <p:nvPr/>
        </p:nvSpPr>
        <p:spPr bwMode="auto">
          <a:xfrm>
            <a:off x="611188" y="4292600"/>
            <a:ext cx="7777162" cy="396875"/>
          </a:xfrm>
          <a:prstGeom prst="rect">
            <a:avLst/>
          </a:prstGeom>
          <a:noFill/>
          <a:ln w="9525">
            <a:noFill/>
            <a:miter lim="800000"/>
            <a:headEnd/>
            <a:tailEnd/>
          </a:ln>
        </p:spPr>
        <p:txBody>
          <a:bodyPr>
            <a:spAutoFit/>
          </a:bodyPr>
          <a:lstStyle/>
          <a:p>
            <a:pPr algn="r">
              <a:spcBef>
                <a:spcPct val="50000"/>
              </a:spcBef>
            </a:pPr>
            <a:r>
              <a:rPr lang="zh-CN" altLang="en-US" sz="2000" b="1"/>
              <a:t>来吧！！加入</a:t>
            </a:r>
            <a:r>
              <a:rPr lang="en-US" altLang="zh-CN" sz="2000" b="1"/>
              <a:t>51</a:t>
            </a:r>
            <a:r>
              <a:rPr lang="zh-CN" altLang="en-US" sz="2000" b="1"/>
              <a:t>，让我们一起开启网络精准主动营销之路！</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ext Box 40"/>
          <p:cNvSpPr txBox="1">
            <a:spLocks noChangeArrowheads="1"/>
          </p:cNvSpPr>
          <p:nvPr/>
        </p:nvSpPr>
        <p:spPr bwMode="auto">
          <a:xfrm>
            <a:off x="539750" y="160338"/>
            <a:ext cx="5122863" cy="579437"/>
          </a:xfrm>
          <a:prstGeom prst="rect">
            <a:avLst/>
          </a:prstGeom>
          <a:noFill/>
          <a:ln w="9525">
            <a:noFill/>
            <a:miter lim="800000"/>
            <a:headEnd/>
            <a:tailEnd/>
          </a:ln>
        </p:spPr>
        <p:txBody>
          <a:bodyPr wrap="none">
            <a:spAutoFit/>
          </a:bodyPr>
          <a:lstStyle/>
          <a:p>
            <a:r>
              <a:rPr lang="en-US" altLang="zh-CN" sz="3200" b="1"/>
              <a:t>51</a:t>
            </a:r>
            <a:r>
              <a:rPr lang="zh-CN" altLang="en-US" sz="3200" b="1"/>
              <a:t>统计网系统用户版本说明</a:t>
            </a:r>
          </a:p>
        </p:txBody>
      </p:sp>
      <p:graphicFrame>
        <p:nvGraphicFramePr>
          <p:cNvPr id="39008" name="Group 96"/>
          <p:cNvGraphicFramePr>
            <a:graphicFrameLocks noGrp="1"/>
          </p:cNvGraphicFramePr>
          <p:nvPr>
            <p:ph idx="4294967295"/>
          </p:nvPr>
        </p:nvGraphicFramePr>
        <p:xfrm>
          <a:off x="457200" y="981075"/>
          <a:ext cx="7931150" cy="4737100"/>
        </p:xfrm>
        <a:graphic>
          <a:graphicData uri="http://schemas.openxmlformats.org/drawingml/2006/table">
            <a:tbl>
              <a:tblPr/>
              <a:tblGrid>
                <a:gridCol w="1273175"/>
                <a:gridCol w="896938"/>
                <a:gridCol w="1873250"/>
                <a:gridCol w="1871662"/>
                <a:gridCol w="2016125"/>
              </a:tblGrid>
              <a:tr h="3317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版本</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试用版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个人版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企业版</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集团版</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713">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价格</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en-US" altLang="zh-CN" sz="1400" b="1" i="0" u="none" strike="noStrike" cap="none" normalizeH="0" baseline="0" smtClean="0">
                          <a:ln>
                            <a:noFill/>
                          </a:ln>
                          <a:solidFill>
                            <a:srgbClr val="FF0000"/>
                          </a:solidFill>
                          <a:effectLst/>
                          <a:latin typeface="微软雅黑" charset="-122"/>
                          <a:ea typeface="微软雅黑" charset="-122"/>
                        </a:rPr>
                        <a:t>2</a:t>
                      </a:r>
                      <a:r>
                        <a:rPr kumimoji="0" lang="zh-CN" altLang="en-US" sz="1400" b="0" i="0" u="none" strike="noStrike" cap="none" normalizeH="0" baseline="0" smtClean="0">
                          <a:ln>
                            <a:noFill/>
                          </a:ln>
                          <a:solidFill>
                            <a:schemeClr val="tx1"/>
                          </a:solidFill>
                          <a:effectLst/>
                          <a:latin typeface="微软雅黑" charset="-122"/>
                          <a:ea typeface="微软雅黑" charset="-122"/>
                        </a:rPr>
                        <a:t>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100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月</a:t>
                      </a:r>
                    </a:p>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0" i="0" u="none" strike="noStrike" cap="none" normalizeH="0" baseline="0" smtClean="0">
                          <a:ln>
                            <a:noFill/>
                          </a:ln>
                          <a:solidFill>
                            <a:schemeClr val="tx1"/>
                          </a:solidFill>
                          <a:effectLst/>
                          <a:latin typeface="微软雅黑" charset="-122"/>
                          <a:ea typeface="微软雅黑" charset="-122"/>
                        </a:rPr>
                        <a:t>800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200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月</a:t>
                      </a:r>
                    </a:p>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0" i="0" u="none" strike="noStrike" cap="none" normalizeH="0" baseline="0" smtClean="0">
                          <a:ln>
                            <a:noFill/>
                          </a:ln>
                          <a:solidFill>
                            <a:schemeClr val="tx1"/>
                          </a:solidFill>
                          <a:effectLst/>
                          <a:latin typeface="微软雅黑" charset="-122"/>
                          <a:ea typeface="微软雅黑" charset="-122"/>
                        </a:rPr>
                        <a:t>1600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300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月</a:t>
                      </a:r>
                    </a:p>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0" i="0" u="none" strike="noStrike" cap="none" normalizeH="0" baseline="0" smtClean="0">
                          <a:ln>
                            <a:noFill/>
                          </a:ln>
                          <a:solidFill>
                            <a:schemeClr val="tx1"/>
                          </a:solidFill>
                          <a:effectLst/>
                          <a:latin typeface="微软雅黑" charset="-122"/>
                          <a:ea typeface="微软雅黑" charset="-122"/>
                        </a:rPr>
                        <a:t>2500</a:t>
                      </a:r>
                      <a:r>
                        <a:rPr kumimoji="0" lang="zh-CN" altLang="en-US" sz="1400" b="0" i="0" u="none" strike="noStrike" cap="none" normalizeH="0" baseline="0" smtClean="0">
                          <a:ln>
                            <a:noFill/>
                          </a:ln>
                          <a:solidFill>
                            <a:schemeClr val="tx1"/>
                          </a:solidFill>
                          <a:effectLst/>
                          <a:latin typeface="微软雅黑" charset="-122"/>
                          <a:ea typeface="微软雅黑" charset="-122"/>
                        </a:rPr>
                        <a:t>元</a:t>
                      </a:r>
                      <a:r>
                        <a:rPr kumimoji="0" lang="en-US" altLang="zh-CN" sz="1400" b="0" i="0" u="none" strike="noStrike" cap="none" normalizeH="0" baseline="0" smtClean="0">
                          <a:ln>
                            <a:noFill/>
                          </a:ln>
                          <a:solidFill>
                            <a:schemeClr val="tx1"/>
                          </a:solidFill>
                          <a:effectLst/>
                          <a:latin typeface="微软雅黑" charset="-122"/>
                          <a:ea typeface="微软雅黑" charset="-122"/>
                        </a:rPr>
                        <a:t>/</a:t>
                      </a:r>
                      <a:r>
                        <a:rPr kumimoji="0" lang="zh-CN" altLang="en-US" sz="1400" b="0" i="0" u="none" strike="noStrike" cap="none" normalizeH="0" baseline="0" smtClean="0">
                          <a:ln>
                            <a:noFill/>
                          </a:ln>
                          <a:solidFill>
                            <a:schemeClr val="tx1"/>
                          </a:solidFill>
                          <a:effectLst/>
                          <a:latin typeface="微软雅黑" charset="-122"/>
                          <a:ea typeface="微软雅黑" charset="-122"/>
                        </a:rPr>
                        <a:t>年</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8288">
                <a:tc gridSpan="5">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版本功能介绍</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682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统计网站个数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1</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2</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5</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10</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3363">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访客</a:t>
                      </a:r>
                      <a:r>
                        <a:rPr kumimoji="0" lang="en-US" altLang="zh-CN" sz="1400" b="1" i="0" u="none" strike="noStrike" cap="none" normalizeH="0" baseline="0" smtClean="0">
                          <a:ln>
                            <a:noFill/>
                          </a:ln>
                          <a:solidFill>
                            <a:schemeClr val="tx1"/>
                          </a:solidFill>
                          <a:effectLst/>
                          <a:latin typeface="微软雅黑" charset="-122"/>
                          <a:ea typeface="微软雅黑" charset="-122"/>
                        </a:rPr>
                        <a:t>QQ</a:t>
                      </a:r>
                      <a:r>
                        <a:rPr kumimoji="0" lang="zh-CN" altLang="en-US" sz="1400" b="1" i="0" u="none" strike="noStrike" cap="none" normalizeH="0" baseline="0" smtClean="0">
                          <a:ln>
                            <a:noFill/>
                          </a:ln>
                          <a:solidFill>
                            <a:schemeClr val="tx1"/>
                          </a:solidFill>
                          <a:effectLst/>
                          <a:latin typeface="微软雅黑" charset="-122"/>
                          <a:ea typeface="微软雅黑" charset="-122"/>
                        </a:rPr>
                        <a:t>号码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9075">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一键联系访客</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82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访问轨迹跟踪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700">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访客信息导出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x</a:t>
                      </a:r>
                      <a:endParaRPr kumimoji="0" lang="zh-CN" altLang="en-US" sz="1400" b="1" i="0" u="none" strike="noStrike" cap="none" normalizeH="0" baseline="0" smtClean="0">
                        <a:ln>
                          <a:noFill/>
                        </a:ln>
                        <a:solidFill>
                          <a:schemeClr val="tx1"/>
                        </a:solidFill>
                        <a:effectLst/>
                        <a:latin typeface="微软雅黑" charset="-122"/>
                        <a:ea typeface="微软雅黑"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82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访客分组跟进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智能邮件推送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手动推送邮件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82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智能</a:t>
                      </a:r>
                      <a:r>
                        <a:rPr kumimoji="0" lang="en-US" altLang="zh-CN" sz="1400" b="1" i="0" u="none" strike="noStrike" cap="none" normalizeH="0" baseline="0" smtClean="0">
                          <a:ln>
                            <a:noFill/>
                          </a:ln>
                          <a:solidFill>
                            <a:schemeClr val="tx1"/>
                          </a:solidFill>
                          <a:effectLst/>
                          <a:latin typeface="微软雅黑" charset="-122"/>
                          <a:ea typeface="微软雅黑" charset="-122"/>
                        </a:rPr>
                        <a:t>QQ</a:t>
                      </a:r>
                      <a:r>
                        <a:rPr kumimoji="0" lang="zh-CN" altLang="en-US" sz="1400" b="1" i="0" u="none" strike="noStrike" cap="none" normalizeH="0" baseline="0" smtClean="0">
                          <a:ln>
                            <a:noFill/>
                          </a:ln>
                          <a:solidFill>
                            <a:schemeClr val="tx1"/>
                          </a:solidFill>
                          <a:effectLst/>
                          <a:latin typeface="微软雅黑" charset="-122"/>
                          <a:ea typeface="微软雅黑" charset="-122"/>
                        </a:rPr>
                        <a:t>弹窗</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员工管理账号</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0</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0</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5</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15</a:t>
                      </a:r>
                      <a:r>
                        <a:rPr kumimoji="0" lang="zh-CN" altLang="en-US" sz="1400" b="1" i="0" u="none" strike="noStrike" cap="none" normalizeH="0" baseline="0" smtClean="0">
                          <a:ln>
                            <a:noFill/>
                          </a:ln>
                          <a:solidFill>
                            <a:srgbClr val="FF0000"/>
                          </a:solidFill>
                          <a:effectLst/>
                          <a:latin typeface="微软雅黑" charset="-122"/>
                          <a:ea typeface="微软雅黑" charset="-122"/>
                        </a:rPr>
                        <a:t>个</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8288">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chemeClr val="tx1"/>
                          </a:solidFill>
                          <a:effectLst/>
                          <a:latin typeface="微软雅黑" charset="-122"/>
                          <a:ea typeface="微软雅黑" charset="-122"/>
                        </a:rPr>
                        <a:t>售后服务</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zh-CN" altLang="en-US" sz="1400" b="1" i="0" u="none" strike="noStrike" cap="none" normalizeH="0" baseline="0" smtClean="0">
                          <a:ln>
                            <a:noFill/>
                          </a:ln>
                          <a:solidFill>
                            <a:srgbClr val="FF0000"/>
                          </a:solidFill>
                          <a:effectLst/>
                          <a:latin typeface="微软雅黑" charset="-122"/>
                          <a:ea typeface="微软雅黑" charset="-122"/>
                        </a:rPr>
                        <a:t>在线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400</a:t>
                      </a:r>
                      <a:r>
                        <a:rPr kumimoji="0" lang="zh-CN" altLang="en-US" sz="1400" b="1" i="0" u="none" strike="noStrike" cap="none" normalizeH="0" baseline="0" smtClean="0">
                          <a:ln>
                            <a:noFill/>
                          </a:ln>
                          <a:solidFill>
                            <a:srgbClr val="FF0000"/>
                          </a:solidFill>
                          <a:effectLst/>
                          <a:latin typeface="微软雅黑" charset="-122"/>
                          <a:ea typeface="微软雅黑" charset="-122"/>
                        </a:rPr>
                        <a:t>电话</a:t>
                      </a:r>
                      <a:r>
                        <a:rPr kumimoji="0" lang="en-US" altLang="zh-CN" sz="1400" b="1" i="0" u="none" strike="noStrike" cap="none" normalizeH="0" baseline="0" smtClean="0">
                          <a:ln>
                            <a:noFill/>
                          </a:ln>
                          <a:solidFill>
                            <a:srgbClr val="FF0000"/>
                          </a:solidFill>
                          <a:effectLst/>
                          <a:latin typeface="微软雅黑" charset="-122"/>
                          <a:ea typeface="微软雅黑" charset="-122"/>
                        </a:rPr>
                        <a:t>+</a:t>
                      </a:r>
                      <a:r>
                        <a:rPr kumimoji="0" lang="zh-CN" altLang="en-US" sz="1400" b="1" i="0" u="none" strike="noStrike" cap="none" normalizeH="0" baseline="0" smtClean="0">
                          <a:ln>
                            <a:noFill/>
                          </a:ln>
                          <a:solidFill>
                            <a:srgbClr val="FF0000"/>
                          </a:solidFill>
                          <a:effectLst/>
                          <a:latin typeface="微软雅黑" charset="-122"/>
                          <a:ea typeface="微软雅黑" charset="-122"/>
                        </a:rPr>
                        <a:t>在线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400</a:t>
                      </a:r>
                      <a:r>
                        <a:rPr kumimoji="0" lang="zh-CN" altLang="en-US" sz="1400" b="1" i="0" u="none" strike="noStrike" cap="none" normalizeH="0" baseline="0" smtClean="0">
                          <a:ln>
                            <a:noFill/>
                          </a:ln>
                          <a:solidFill>
                            <a:srgbClr val="FF0000"/>
                          </a:solidFill>
                          <a:effectLst/>
                          <a:latin typeface="微软雅黑" charset="-122"/>
                          <a:ea typeface="微软雅黑" charset="-122"/>
                        </a:rPr>
                        <a:t>电话</a:t>
                      </a:r>
                      <a:r>
                        <a:rPr kumimoji="0" lang="en-US" altLang="zh-CN" sz="1400" b="1" i="0" u="none" strike="noStrike" cap="none" normalizeH="0" baseline="0" smtClean="0">
                          <a:ln>
                            <a:noFill/>
                          </a:ln>
                          <a:solidFill>
                            <a:srgbClr val="FF0000"/>
                          </a:solidFill>
                          <a:effectLst/>
                          <a:latin typeface="微软雅黑" charset="-122"/>
                          <a:ea typeface="微软雅黑" charset="-122"/>
                        </a:rPr>
                        <a:t>+</a:t>
                      </a:r>
                      <a:r>
                        <a:rPr kumimoji="0" lang="zh-CN" altLang="en-US" sz="1400" b="1" i="0" u="none" strike="noStrike" cap="none" normalizeH="0" baseline="0" smtClean="0">
                          <a:ln>
                            <a:noFill/>
                          </a:ln>
                          <a:solidFill>
                            <a:srgbClr val="FF0000"/>
                          </a:solidFill>
                          <a:effectLst/>
                          <a:latin typeface="微软雅黑" charset="-122"/>
                          <a:ea typeface="微软雅黑" charset="-122"/>
                        </a:rPr>
                        <a:t>在线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Calibri" pitchFamily="34" charset="0"/>
                        <a:buNone/>
                        <a:tabLst/>
                      </a:pPr>
                      <a:r>
                        <a:rPr kumimoji="0" lang="en-US" altLang="zh-CN" sz="1400" b="1" i="0" u="none" strike="noStrike" cap="none" normalizeH="0" baseline="0" smtClean="0">
                          <a:ln>
                            <a:noFill/>
                          </a:ln>
                          <a:solidFill>
                            <a:srgbClr val="FF0000"/>
                          </a:solidFill>
                          <a:effectLst/>
                          <a:latin typeface="微软雅黑" charset="-122"/>
                          <a:ea typeface="微软雅黑" charset="-122"/>
                        </a:rPr>
                        <a:t>400</a:t>
                      </a:r>
                      <a:r>
                        <a:rPr kumimoji="0" lang="zh-CN" altLang="en-US" sz="1400" b="1" i="0" u="none" strike="noStrike" cap="none" normalizeH="0" baseline="0" smtClean="0">
                          <a:ln>
                            <a:noFill/>
                          </a:ln>
                          <a:solidFill>
                            <a:srgbClr val="FF0000"/>
                          </a:solidFill>
                          <a:effectLst/>
                          <a:latin typeface="微软雅黑" charset="-122"/>
                          <a:ea typeface="微软雅黑" charset="-122"/>
                        </a:rPr>
                        <a:t>电话</a:t>
                      </a:r>
                      <a:r>
                        <a:rPr kumimoji="0" lang="en-US" altLang="zh-CN" sz="1400" b="1" i="0" u="none" strike="noStrike" cap="none" normalizeH="0" baseline="0" smtClean="0">
                          <a:ln>
                            <a:noFill/>
                          </a:ln>
                          <a:solidFill>
                            <a:srgbClr val="FF0000"/>
                          </a:solidFill>
                          <a:effectLst/>
                          <a:latin typeface="微软雅黑" charset="-122"/>
                          <a:ea typeface="微软雅黑" charset="-122"/>
                        </a:rPr>
                        <a:t>+</a:t>
                      </a:r>
                      <a:r>
                        <a:rPr kumimoji="0" lang="zh-CN" altLang="en-US" sz="1400" b="1" i="0" u="none" strike="noStrike" cap="none" normalizeH="0" baseline="0" smtClean="0">
                          <a:ln>
                            <a:noFill/>
                          </a:ln>
                          <a:solidFill>
                            <a:srgbClr val="FF0000"/>
                          </a:solidFill>
                          <a:effectLst/>
                          <a:latin typeface="微软雅黑" charset="-122"/>
                          <a:ea typeface="微软雅黑" charset="-122"/>
                        </a:rPr>
                        <a:t>在线</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27"/>
          <p:cNvGrpSpPr>
            <a:grpSpLocks/>
          </p:cNvGrpSpPr>
          <p:nvPr/>
        </p:nvGrpSpPr>
        <p:grpSpPr bwMode="auto">
          <a:xfrm>
            <a:off x="4711700" y="2381250"/>
            <a:ext cx="3200400" cy="1028700"/>
            <a:chOff x="3446" y="2387"/>
            <a:chExt cx="2016" cy="648"/>
          </a:xfrm>
        </p:grpSpPr>
        <p:sp>
          <p:nvSpPr>
            <p:cNvPr id="39966" name="Rectangle 28"/>
            <p:cNvSpPr>
              <a:spLocks noChangeArrowheads="1"/>
            </p:cNvSpPr>
            <p:nvPr/>
          </p:nvSpPr>
          <p:spPr bwMode="auto">
            <a:xfrm>
              <a:off x="4022" y="2603"/>
              <a:ext cx="864" cy="216"/>
            </a:xfrm>
            <a:prstGeom prst="rect">
              <a:avLst/>
            </a:prstGeom>
            <a:solidFill>
              <a:srgbClr val="C0C0C0"/>
            </a:solidFill>
            <a:ln w="9525">
              <a:noFill/>
              <a:miter lim="800000"/>
              <a:headEnd/>
              <a:tailEnd/>
            </a:ln>
          </p:spPr>
          <p:txBody>
            <a:bodyPr/>
            <a:lstStyle/>
            <a:p>
              <a:endParaRPr lang="zh-CN" altLang="en-US">
                <a:solidFill>
                  <a:srgbClr val="000000"/>
                </a:solidFill>
                <a:latin typeface="微软雅黑" charset="-122"/>
              </a:endParaRPr>
            </a:p>
          </p:txBody>
        </p:sp>
        <p:sp>
          <p:nvSpPr>
            <p:cNvPr id="39967" name="Freeform 29"/>
            <p:cNvSpPr>
              <a:spLocks/>
            </p:cNvSpPr>
            <p:nvPr/>
          </p:nvSpPr>
          <p:spPr bwMode="auto">
            <a:xfrm>
              <a:off x="3734" y="2603"/>
              <a:ext cx="288" cy="432"/>
            </a:xfrm>
            <a:custGeom>
              <a:avLst/>
              <a:gdLst>
                <a:gd name="T0" fmla="*/ 288 w 288"/>
                <a:gd name="T1" fmla="*/ 0 h 432"/>
                <a:gd name="T2" fmla="*/ 288 w 288"/>
                <a:gd name="T3" fmla="*/ 0 h 432"/>
                <a:gd name="T4" fmla="*/ 258 w 288"/>
                <a:gd name="T5" fmla="*/ 2 h 432"/>
                <a:gd name="T6" fmla="*/ 230 w 288"/>
                <a:gd name="T7" fmla="*/ 4 h 432"/>
                <a:gd name="T8" fmla="*/ 202 w 288"/>
                <a:gd name="T9" fmla="*/ 10 h 432"/>
                <a:gd name="T10" fmla="*/ 176 w 288"/>
                <a:gd name="T11" fmla="*/ 16 h 432"/>
                <a:gd name="T12" fmla="*/ 150 w 288"/>
                <a:gd name="T13" fmla="*/ 26 h 432"/>
                <a:gd name="T14" fmla="*/ 126 w 288"/>
                <a:gd name="T15" fmla="*/ 36 h 432"/>
                <a:gd name="T16" fmla="*/ 104 w 288"/>
                <a:gd name="T17" fmla="*/ 50 h 432"/>
                <a:gd name="T18" fmla="*/ 84 w 288"/>
                <a:gd name="T19" fmla="*/ 64 h 432"/>
                <a:gd name="T20" fmla="*/ 66 w 288"/>
                <a:gd name="T21" fmla="*/ 78 h 432"/>
                <a:gd name="T22" fmla="*/ 50 w 288"/>
                <a:gd name="T23" fmla="*/ 96 h 432"/>
                <a:gd name="T24" fmla="*/ 34 w 288"/>
                <a:gd name="T25" fmla="*/ 114 h 432"/>
                <a:gd name="T26" fmla="*/ 22 w 288"/>
                <a:gd name="T27" fmla="*/ 132 h 432"/>
                <a:gd name="T28" fmla="*/ 12 w 288"/>
                <a:gd name="T29" fmla="*/ 152 h 432"/>
                <a:gd name="T30" fmla="*/ 6 w 288"/>
                <a:gd name="T31" fmla="*/ 172 h 432"/>
                <a:gd name="T32" fmla="*/ 2 w 288"/>
                <a:gd name="T33" fmla="*/ 194 h 432"/>
                <a:gd name="T34" fmla="*/ 0 w 288"/>
                <a:gd name="T35" fmla="*/ 216 h 432"/>
                <a:gd name="T36" fmla="*/ 0 w 288"/>
                <a:gd name="T37" fmla="*/ 432 h 432"/>
                <a:gd name="T38" fmla="*/ 0 w 288"/>
                <a:gd name="T39" fmla="*/ 432 h 432"/>
                <a:gd name="T40" fmla="*/ 2 w 288"/>
                <a:gd name="T41" fmla="*/ 410 h 432"/>
                <a:gd name="T42" fmla="*/ 6 w 288"/>
                <a:gd name="T43" fmla="*/ 388 h 432"/>
                <a:gd name="T44" fmla="*/ 12 w 288"/>
                <a:gd name="T45" fmla="*/ 368 h 432"/>
                <a:gd name="T46" fmla="*/ 22 w 288"/>
                <a:gd name="T47" fmla="*/ 348 h 432"/>
                <a:gd name="T48" fmla="*/ 34 w 288"/>
                <a:gd name="T49" fmla="*/ 330 h 432"/>
                <a:gd name="T50" fmla="*/ 50 w 288"/>
                <a:gd name="T51" fmla="*/ 312 h 432"/>
                <a:gd name="T52" fmla="*/ 66 w 288"/>
                <a:gd name="T53" fmla="*/ 294 h 432"/>
                <a:gd name="T54" fmla="*/ 84 w 288"/>
                <a:gd name="T55" fmla="*/ 280 h 432"/>
                <a:gd name="T56" fmla="*/ 104 w 288"/>
                <a:gd name="T57" fmla="*/ 266 h 432"/>
                <a:gd name="T58" fmla="*/ 126 w 288"/>
                <a:gd name="T59" fmla="*/ 252 h 432"/>
                <a:gd name="T60" fmla="*/ 150 w 288"/>
                <a:gd name="T61" fmla="*/ 242 h 432"/>
                <a:gd name="T62" fmla="*/ 176 w 288"/>
                <a:gd name="T63" fmla="*/ 232 h 432"/>
                <a:gd name="T64" fmla="*/ 202 w 288"/>
                <a:gd name="T65" fmla="*/ 226 h 432"/>
                <a:gd name="T66" fmla="*/ 230 w 288"/>
                <a:gd name="T67" fmla="*/ 220 h 432"/>
                <a:gd name="T68" fmla="*/ 258 w 288"/>
                <a:gd name="T69" fmla="*/ 218 h 432"/>
                <a:gd name="T70" fmla="*/ 288 w 288"/>
                <a:gd name="T71" fmla="*/ 216 h 432"/>
                <a:gd name="T72" fmla="*/ 288 w 288"/>
                <a:gd name="T73" fmla="*/ 0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288" y="0"/>
                  </a:moveTo>
                  <a:lnTo>
                    <a:pt x="288" y="0"/>
                  </a:lnTo>
                  <a:lnTo>
                    <a:pt x="258" y="2"/>
                  </a:lnTo>
                  <a:lnTo>
                    <a:pt x="230" y="4"/>
                  </a:lnTo>
                  <a:lnTo>
                    <a:pt x="202" y="10"/>
                  </a:lnTo>
                  <a:lnTo>
                    <a:pt x="176" y="16"/>
                  </a:lnTo>
                  <a:lnTo>
                    <a:pt x="150" y="26"/>
                  </a:lnTo>
                  <a:lnTo>
                    <a:pt x="126" y="36"/>
                  </a:lnTo>
                  <a:lnTo>
                    <a:pt x="104" y="50"/>
                  </a:lnTo>
                  <a:lnTo>
                    <a:pt x="84" y="64"/>
                  </a:lnTo>
                  <a:lnTo>
                    <a:pt x="66" y="78"/>
                  </a:lnTo>
                  <a:lnTo>
                    <a:pt x="50" y="96"/>
                  </a:lnTo>
                  <a:lnTo>
                    <a:pt x="34" y="114"/>
                  </a:lnTo>
                  <a:lnTo>
                    <a:pt x="22" y="132"/>
                  </a:lnTo>
                  <a:lnTo>
                    <a:pt x="12" y="152"/>
                  </a:lnTo>
                  <a:lnTo>
                    <a:pt x="6" y="172"/>
                  </a:lnTo>
                  <a:lnTo>
                    <a:pt x="2" y="194"/>
                  </a:lnTo>
                  <a:lnTo>
                    <a:pt x="0" y="216"/>
                  </a:lnTo>
                  <a:lnTo>
                    <a:pt x="0" y="432"/>
                  </a:lnTo>
                  <a:lnTo>
                    <a:pt x="2" y="410"/>
                  </a:lnTo>
                  <a:lnTo>
                    <a:pt x="6" y="388"/>
                  </a:lnTo>
                  <a:lnTo>
                    <a:pt x="12" y="368"/>
                  </a:lnTo>
                  <a:lnTo>
                    <a:pt x="22" y="348"/>
                  </a:lnTo>
                  <a:lnTo>
                    <a:pt x="34" y="330"/>
                  </a:lnTo>
                  <a:lnTo>
                    <a:pt x="50" y="312"/>
                  </a:lnTo>
                  <a:lnTo>
                    <a:pt x="66" y="294"/>
                  </a:lnTo>
                  <a:lnTo>
                    <a:pt x="84" y="280"/>
                  </a:lnTo>
                  <a:lnTo>
                    <a:pt x="104" y="266"/>
                  </a:lnTo>
                  <a:lnTo>
                    <a:pt x="126" y="252"/>
                  </a:lnTo>
                  <a:lnTo>
                    <a:pt x="150" y="242"/>
                  </a:lnTo>
                  <a:lnTo>
                    <a:pt x="176" y="232"/>
                  </a:lnTo>
                  <a:lnTo>
                    <a:pt x="202" y="226"/>
                  </a:lnTo>
                  <a:lnTo>
                    <a:pt x="230" y="220"/>
                  </a:lnTo>
                  <a:lnTo>
                    <a:pt x="258" y="218"/>
                  </a:lnTo>
                  <a:lnTo>
                    <a:pt x="288" y="216"/>
                  </a:lnTo>
                  <a:lnTo>
                    <a:pt x="288" y="0"/>
                  </a:lnTo>
                  <a:close/>
                </a:path>
              </a:pathLst>
            </a:custGeom>
            <a:gradFill rotWithShape="1">
              <a:gsLst>
                <a:gs pos="0">
                  <a:srgbClr val="777777"/>
                </a:gs>
                <a:gs pos="100000">
                  <a:srgbClr val="C0C0C0"/>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68" name="Freeform 30"/>
            <p:cNvSpPr>
              <a:spLocks/>
            </p:cNvSpPr>
            <p:nvPr/>
          </p:nvSpPr>
          <p:spPr bwMode="auto">
            <a:xfrm>
              <a:off x="4886" y="2603"/>
              <a:ext cx="288" cy="432"/>
            </a:xfrm>
            <a:custGeom>
              <a:avLst/>
              <a:gdLst>
                <a:gd name="T0" fmla="*/ 0 w 288"/>
                <a:gd name="T1" fmla="*/ 216 h 432"/>
                <a:gd name="T2" fmla="*/ 0 w 288"/>
                <a:gd name="T3" fmla="*/ 216 h 432"/>
                <a:gd name="T4" fmla="*/ 30 w 288"/>
                <a:gd name="T5" fmla="*/ 218 h 432"/>
                <a:gd name="T6" fmla="*/ 58 w 288"/>
                <a:gd name="T7" fmla="*/ 220 h 432"/>
                <a:gd name="T8" fmla="*/ 86 w 288"/>
                <a:gd name="T9" fmla="*/ 226 h 432"/>
                <a:gd name="T10" fmla="*/ 112 w 288"/>
                <a:gd name="T11" fmla="*/ 232 h 432"/>
                <a:gd name="T12" fmla="*/ 138 w 288"/>
                <a:gd name="T13" fmla="*/ 242 h 432"/>
                <a:gd name="T14" fmla="*/ 162 w 288"/>
                <a:gd name="T15" fmla="*/ 252 h 432"/>
                <a:gd name="T16" fmla="*/ 184 w 288"/>
                <a:gd name="T17" fmla="*/ 266 h 432"/>
                <a:gd name="T18" fmla="*/ 204 w 288"/>
                <a:gd name="T19" fmla="*/ 280 h 432"/>
                <a:gd name="T20" fmla="*/ 222 w 288"/>
                <a:gd name="T21" fmla="*/ 294 h 432"/>
                <a:gd name="T22" fmla="*/ 238 w 288"/>
                <a:gd name="T23" fmla="*/ 312 h 432"/>
                <a:gd name="T24" fmla="*/ 254 w 288"/>
                <a:gd name="T25" fmla="*/ 330 h 432"/>
                <a:gd name="T26" fmla="*/ 266 w 288"/>
                <a:gd name="T27" fmla="*/ 348 h 432"/>
                <a:gd name="T28" fmla="*/ 276 w 288"/>
                <a:gd name="T29" fmla="*/ 368 h 432"/>
                <a:gd name="T30" fmla="*/ 282 w 288"/>
                <a:gd name="T31" fmla="*/ 388 h 432"/>
                <a:gd name="T32" fmla="*/ 286 w 288"/>
                <a:gd name="T33" fmla="*/ 410 h 432"/>
                <a:gd name="T34" fmla="*/ 288 w 288"/>
                <a:gd name="T35" fmla="*/ 432 h 432"/>
                <a:gd name="T36" fmla="*/ 288 w 288"/>
                <a:gd name="T37" fmla="*/ 216 h 432"/>
                <a:gd name="T38" fmla="*/ 288 w 288"/>
                <a:gd name="T39" fmla="*/ 216 h 432"/>
                <a:gd name="T40" fmla="*/ 286 w 288"/>
                <a:gd name="T41" fmla="*/ 194 h 432"/>
                <a:gd name="T42" fmla="*/ 282 w 288"/>
                <a:gd name="T43" fmla="*/ 172 h 432"/>
                <a:gd name="T44" fmla="*/ 276 w 288"/>
                <a:gd name="T45" fmla="*/ 152 h 432"/>
                <a:gd name="T46" fmla="*/ 266 w 288"/>
                <a:gd name="T47" fmla="*/ 132 h 432"/>
                <a:gd name="T48" fmla="*/ 254 w 288"/>
                <a:gd name="T49" fmla="*/ 114 h 432"/>
                <a:gd name="T50" fmla="*/ 238 w 288"/>
                <a:gd name="T51" fmla="*/ 96 h 432"/>
                <a:gd name="T52" fmla="*/ 222 w 288"/>
                <a:gd name="T53" fmla="*/ 78 h 432"/>
                <a:gd name="T54" fmla="*/ 204 w 288"/>
                <a:gd name="T55" fmla="*/ 64 h 432"/>
                <a:gd name="T56" fmla="*/ 184 w 288"/>
                <a:gd name="T57" fmla="*/ 50 h 432"/>
                <a:gd name="T58" fmla="*/ 162 w 288"/>
                <a:gd name="T59" fmla="*/ 36 h 432"/>
                <a:gd name="T60" fmla="*/ 138 w 288"/>
                <a:gd name="T61" fmla="*/ 26 h 432"/>
                <a:gd name="T62" fmla="*/ 112 w 288"/>
                <a:gd name="T63" fmla="*/ 16 h 432"/>
                <a:gd name="T64" fmla="*/ 86 w 288"/>
                <a:gd name="T65" fmla="*/ 10 h 432"/>
                <a:gd name="T66" fmla="*/ 58 w 288"/>
                <a:gd name="T67" fmla="*/ 4 h 432"/>
                <a:gd name="T68" fmla="*/ 30 w 288"/>
                <a:gd name="T69" fmla="*/ 2 h 432"/>
                <a:gd name="T70" fmla="*/ 0 w 288"/>
                <a:gd name="T71" fmla="*/ 0 h 432"/>
                <a:gd name="T72" fmla="*/ 0 w 288"/>
                <a:gd name="T73" fmla="*/ 216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0" y="216"/>
                  </a:moveTo>
                  <a:lnTo>
                    <a:pt x="0" y="216"/>
                  </a:lnTo>
                  <a:lnTo>
                    <a:pt x="30" y="218"/>
                  </a:lnTo>
                  <a:lnTo>
                    <a:pt x="58" y="220"/>
                  </a:lnTo>
                  <a:lnTo>
                    <a:pt x="86" y="226"/>
                  </a:lnTo>
                  <a:lnTo>
                    <a:pt x="112" y="232"/>
                  </a:lnTo>
                  <a:lnTo>
                    <a:pt x="138" y="242"/>
                  </a:lnTo>
                  <a:lnTo>
                    <a:pt x="162" y="252"/>
                  </a:lnTo>
                  <a:lnTo>
                    <a:pt x="184" y="266"/>
                  </a:lnTo>
                  <a:lnTo>
                    <a:pt x="204" y="280"/>
                  </a:lnTo>
                  <a:lnTo>
                    <a:pt x="222" y="294"/>
                  </a:lnTo>
                  <a:lnTo>
                    <a:pt x="238" y="312"/>
                  </a:lnTo>
                  <a:lnTo>
                    <a:pt x="254" y="330"/>
                  </a:lnTo>
                  <a:lnTo>
                    <a:pt x="266" y="348"/>
                  </a:lnTo>
                  <a:lnTo>
                    <a:pt x="276" y="368"/>
                  </a:lnTo>
                  <a:lnTo>
                    <a:pt x="282" y="388"/>
                  </a:lnTo>
                  <a:lnTo>
                    <a:pt x="286" y="410"/>
                  </a:lnTo>
                  <a:lnTo>
                    <a:pt x="288" y="432"/>
                  </a:lnTo>
                  <a:lnTo>
                    <a:pt x="288" y="216"/>
                  </a:lnTo>
                  <a:lnTo>
                    <a:pt x="286" y="194"/>
                  </a:lnTo>
                  <a:lnTo>
                    <a:pt x="282" y="172"/>
                  </a:lnTo>
                  <a:lnTo>
                    <a:pt x="276" y="152"/>
                  </a:lnTo>
                  <a:lnTo>
                    <a:pt x="266" y="132"/>
                  </a:lnTo>
                  <a:lnTo>
                    <a:pt x="254" y="114"/>
                  </a:lnTo>
                  <a:lnTo>
                    <a:pt x="238" y="96"/>
                  </a:lnTo>
                  <a:lnTo>
                    <a:pt x="222" y="78"/>
                  </a:lnTo>
                  <a:lnTo>
                    <a:pt x="204" y="64"/>
                  </a:lnTo>
                  <a:lnTo>
                    <a:pt x="184" y="50"/>
                  </a:lnTo>
                  <a:lnTo>
                    <a:pt x="162" y="36"/>
                  </a:lnTo>
                  <a:lnTo>
                    <a:pt x="138" y="26"/>
                  </a:lnTo>
                  <a:lnTo>
                    <a:pt x="112" y="16"/>
                  </a:lnTo>
                  <a:lnTo>
                    <a:pt x="86" y="10"/>
                  </a:lnTo>
                  <a:lnTo>
                    <a:pt x="58" y="4"/>
                  </a:lnTo>
                  <a:lnTo>
                    <a:pt x="30" y="2"/>
                  </a:lnTo>
                  <a:lnTo>
                    <a:pt x="0" y="0"/>
                  </a:lnTo>
                  <a:lnTo>
                    <a:pt x="0" y="216"/>
                  </a:lnTo>
                  <a:close/>
                </a:path>
              </a:pathLst>
            </a:custGeom>
            <a:gradFill rotWithShape="1">
              <a:gsLst>
                <a:gs pos="0">
                  <a:srgbClr val="C0C0C0"/>
                </a:gs>
                <a:gs pos="100000">
                  <a:srgbClr val="DDDDDD"/>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69" name="Freeform 31"/>
            <p:cNvSpPr>
              <a:spLocks/>
            </p:cNvSpPr>
            <p:nvPr/>
          </p:nvSpPr>
          <p:spPr bwMode="auto">
            <a:xfrm>
              <a:off x="3446" y="2387"/>
              <a:ext cx="2016" cy="432"/>
            </a:xfrm>
            <a:custGeom>
              <a:avLst/>
              <a:gdLst>
                <a:gd name="T0" fmla="*/ 2016 w 2016"/>
                <a:gd name="T1" fmla="*/ 432 h 432"/>
                <a:gd name="T2" fmla="*/ 2014 w 2016"/>
                <a:gd name="T3" fmla="*/ 388 h 432"/>
                <a:gd name="T4" fmla="*/ 2004 w 2016"/>
                <a:gd name="T5" fmla="*/ 344 h 432"/>
                <a:gd name="T6" fmla="*/ 1990 w 2016"/>
                <a:gd name="T7" fmla="*/ 304 h 432"/>
                <a:gd name="T8" fmla="*/ 1970 w 2016"/>
                <a:gd name="T9" fmla="*/ 264 h 432"/>
                <a:gd name="T10" fmla="*/ 1946 w 2016"/>
                <a:gd name="T11" fmla="*/ 226 h 432"/>
                <a:gd name="T12" fmla="*/ 1918 w 2016"/>
                <a:gd name="T13" fmla="*/ 190 h 432"/>
                <a:gd name="T14" fmla="*/ 1848 w 2016"/>
                <a:gd name="T15" fmla="*/ 126 h 432"/>
                <a:gd name="T16" fmla="*/ 1762 w 2016"/>
                <a:gd name="T17" fmla="*/ 74 h 432"/>
                <a:gd name="T18" fmla="*/ 1664 w 2016"/>
                <a:gd name="T19" fmla="*/ 34 h 432"/>
                <a:gd name="T20" fmla="*/ 1556 w 2016"/>
                <a:gd name="T21" fmla="*/ 8 h 432"/>
                <a:gd name="T22" fmla="*/ 1440 w 2016"/>
                <a:gd name="T23" fmla="*/ 0 h 432"/>
                <a:gd name="T24" fmla="*/ 576 w 2016"/>
                <a:gd name="T25" fmla="*/ 0 h 432"/>
                <a:gd name="T26" fmla="*/ 460 w 2016"/>
                <a:gd name="T27" fmla="*/ 8 h 432"/>
                <a:gd name="T28" fmla="*/ 352 w 2016"/>
                <a:gd name="T29" fmla="*/ 34 h 432"/>
                <a:gd name="T30" fmla="*/ 254 w 2016"/>
                <a:gd name="T31" fmla="*/ 74 h 432"/>
                <a:gd name="T32" fmla="*/ 168 w 2016"/>
                <a:gd name="T33" fmla="*/ 126 h 432"/>
                <a:gd name="T34" fmla="*/ 98 w 2016"/>
                <a:gd name="T35" fmla="*/ 190 h 432"/>
                <a:gd name="T36" fmla="*/ 70 w 2016"/>
                <a:gd name="T37" fmla="*/ 226 h 432"/>
                <a:gd name="T38" fmla="*/ 46 w 2016"/>
                <a:gd name="T39" fmla="*/ 264 h 432"/>
                <a:gd name="T40" fmla="*/ 26 w 2016"/>
                <a:gd name="T41" fmla="*/ 304 h 432"/>
                <a:gd name="T42" fmla="*/ 12 w 2016"/>
                <a:gd name="T43" fmla="*/ 344 h 432"/>
                <a:gd name="T44" fmla="*/ 2 w 2016"/>
                <a:gd name="T45" fmla="*/ 388 h 432"/>
                <a:gd name="T46" fmla="*/ 0 w 2016"/>
                <a:gd name="T47" fmla="*/ 432 h 432"/>
                <a:gd name="T48" fmla="*/ 288 w 2016"/>
                <a:gd name="T49" fmla="*/ 432 h 432"/>
                <a:gd name="T50" fmla="*/ 294 w 2016"/>
                <a:gd name="T51" fmla="*/ 388 h 432"/>
                <a:gd name="T52" fmla="*/ 310 w 2016"/>
                <a:gd name="T53" fmla="*/ 348 h 432"/>
                <a:gd name="T54" fmla="*/ 338 w 2016"/>
                <a:gd name="T55" fmla="*/ 312 h 432"/>
                <a:gd name="T56" fmla="*/ 372 w 2016"/>
                <a:gd name="T57" fmla="*/ 280 h 432"/>
                <a:gd name="T58" fmla="*/ 414 w 2016"/>
                <a:gd name="T59" fmla="*/ 252 h 432"/>
                <a:gd name="T60" fmla="*/ 464 w 2016"/>
                <a:gd name="T61" fmla="*/ 232 h 432"/>
                <a:gd name="T62" fmla="*/ 518 w 2016"/>
                <a:gd name="T63" fmla="*/ 220 h 432"/>
                <a:gd name="T64" fmla="*/ 576 w 2016"/>
                <a:gd name="T65" fmla="*/ 216 h 432"/>
                <a:gd name="T66" fmla="*/ 1440 w 2016"/>
                <a:gd name="T67" fmla="*/ 216 h 432"/>
                <a:gd name="T68" fmla="*/ 1498 w 2016"/>
                <a:gd name="T69" fmla="*/ 220 h 432"/>
                <a:gd name="T70" fmla="*/ 1552 w 2016"/>
                <a:gd name="T71" fmla="*/ 232 h 432"/>
                <a:gd name="T72" fmla="*/ 1602 w 2016"/>
                <a:gd name="T73" fmla="*/ 252 h 432"/>
                <a:gd name="T74" fmla="*/ 1644 w 2016"/>
                <a:gd name="T75" fmla="*/ 280 h 432"/>
                <a:gd name="T76" fmla="*/ 1678 w 2016"/>
                <a:gd name="T77" fmla="*/ 312 h 432"/>
                <a:gd name="T78" fmla="*/ 1706 w 2016"/>
                <a:gd name="T79" fmla="*/ 348 h 432"/>
                <a:gd name="T80" fmla="*/ 1722 w 2016"/>
                <a:gd name="T81" fmla="*/ 388 h 432"/>
                <a:gd name="T82" fmla="*/ 1728 w 2016"/>
                <a:gd name="T83" fmla="*/ 432 h 4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16"/>
                <a:gd name="T127" fmla="*/ 0 h 432"/>
                <a:gd name="T128" fmla="*/ 2016 w 2016"/>
                <a:gd name="T129" fmla="*/ 432 h 4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16" h="432">
                  <a:moveTo>
                    <a:pt x="2016" y="432"/>
                  </a:moveTo>
                  <a:lnTo>
                    <a:pt x="2016" y="432"/>
                  </a:lnTo>
                  <a:lnTo>
                    <a:pt x="2016" y="410"/>
                  </a:lnTo>
                  <a:lnTo>
                    <a:pt x="2014" y="388"/>
                  </a:lnTo>
                  <a:lnTo>
                    <a:pt x="2010" y="366"/>
                  </a:lnTo>
                  <a:lnTo>
                    <a:pt x="2004" y="344"/>
                  </a:lnTo>
                  <a:lnTo>
                    <a:pt x="1998" y="324"/>
                  </a:lnTo>
                  <a:lnTo>
                    <a:pt x="1990" y="304"/>
                  </a:lnTo>
                  <a:lnTo>
                    <a:pt x="1982" y="284"/>
                  </a:lnTo>
                  <a:lnTo>
                    <a:pt x="1970" y="264"/>
                  </a:lnTo>
                  <a:lnTo>
                    <a:pt x="1960" y="244"/>
                  </a:lnTo>
                  <a:lnTo>
                    <a:pt x="1946" y="226"/>
                  </a:lnTo>
                  <a:lnTo>
                    <a:pt x="1932" y="208"/>
                  </a:lnTo>
                  <a:lnTo>
                    <a:pt x="1918" y="190"/>
                  </a:lnTo>
                  <a:lnTo>
                    <a:pt x="1884" y="158"/>
                  </a:lnTo>
                  <a:lnTo>
                    <a:pt x="1848" y="126"/>
                  </a:lnTo>
                  <a:lnTo>
                    <a:pt x="1806" y="98"/>
                  </a:lnTo>
                  <a:lnTo>
                    <a:pt x="1762" y="74"/>
                  </a:lnTo>
                  <a:lnTo>
                    <a:pt x="1714" y="52"/>
                  </a:lnTo>
                  <a:lnTo>
                    <a:pt x="1664" y="34"/>
                  </a:lnTo>
                  <a:lnTo>
                    <a:pt x="1612" y="20"/>
                  </a:lnTo>
                  <a:lnTo>
                    <a:pt x="1556" y="8"/>
                  </a:lnTo>
                  <a:lnTo>
                    <a:pt x="1498" y="2"/>
                  </a:lnTo>
                  <a:lnTo>
                    <a:pt x="1440" y="0"/>
                  </a:lnTo>
                  <a:lnTo>
                    <a:pt x="576" y="0"/>
                  </a:lnTo>
                  <a:lnTo>
                    <a:pt x="518" y="2"/>
                  </a:lnTo>
                  <a:lnTo>
                    <a:pt x="460" y="8"/>
                  </a:lnTo>
                  <a:lnTo>
                    <a:pt x="404" y="20"/>
                  </a:lnTo>
                  <a:lnTo>
                    <a:pt x="352" y="34"/>
                  </a:lnTo>
                  <a:lnTo>
                    <a:pt x="302" y="52"/>
                  </a:lnTo>
                  <a:lnTo>
                    <a:pt x="254" y="74"/>
                  </a:lnTo>
                  <a:lnTo>
                    <a:pt x="210" y="98"/>
                  </a:lnTo>
                  <a:lnTo>
                    <a:pt x="168" y="126"/>
                  </a:lnTo>
                  <a:lnTo>
                    <a:pt x="132" y="158"/>
                  </a:lnTo>
                  <a:lnTo>
                    <a:pt x="98" y="190"/>
                  </a:lnTo>
                  <a:lnTo>
                    <a:pt x="84" y="208"/>
                  </a:lnTo>
                  <a:lnTo>
                    <a:pt x="70" y="226"/>
                  </a:lnTo>
                  <a:lnTo>
                    <a:pt x="56" y="244"/>
                  </a:lnTo>
                  <a:lnTo>
                    <a:pt x="46" y="264"/>
                  </a:lnTo>
                  <a:lnTo>
                    <a:pt x="34" y="284"/>
                  </a:lnTo>
                  <a:lnTo>
                    <a:pt x="26" y="304"/>
                  </a:lnTo>
                  <a:lnTo>
                    <a:pt x="18" y="324"/>
                  </a:lnTo>
                  <a:lnTo>
                    <a:pt x="12" y="344"/>
                  </a:lnTo>
                  <a:lnTo>
                    <a:pt x="6" y="366"/>
                  </a:lnTo>
                  <a:lnTo>
                    <a:pt x="2" y="388"/>
                  </a:lnTo>
                  <a:lnTo>
                    <a:pt x="0" y="410"/>
                  </a:lnTo>
                  <a:lnTo>
                    <a:pt x="0" y="432"/>
                  </a:lnTo>
                  <a:lnTo>
                    <a:pt x="288" y="432"/>
                  </a:lnTo>
                  <a:lnTo>
                    <a:pt x="290" y="410"/>
                  </a:lnTo>
                  <a:lnTo>
                    <a:pt x="294" y="388"/>
                  </a:lnTo>
                  <a:lnTo>
                    <a:pt x="300" y="368"/>
                  </a:lnTo>
                  <a:lnTo>
                    <a:pt x="310" y="348"/>
                  </a:lnTo>
                  <a:lnTo>
                    <a:pt x="322" y="330"/>
                  </a:lnTo>
                  <a:lnTo>
                    <a:pt x="338" y="312"/>
                  </a:lnTo>
                  <a:lnTo>
                    <a:pt x="354" y="294"/>
                  </a:lnTo>
                  <a:lnTo>
                    <a:pt x="372" y="280"/>
                  </a:lnTo>
                  <a:lnTo>
                    <a:pt x="392" y="266"/>
                  </a:lnTo>
                  <a:lnTo>
                    <a:pt x="414" y="252"/>
                  </a:lnTo>
                  <a:lnTo>
                    <a:pt x="438" y="242"/>
                  </a:lnTo>
                  <a:lnTo>
                    <a:pt x="464" y="232"/>
                  </a:lnTo>
                  <a:lnTo>
                    <a:pt x="490" y="226"/>
                  </a:lnTo>
                  <a:lnTo>
                    <a:pt x="518" y="220"/>
                  </a:lnTo>
                  <a:lnTo>
                    <a:pt x="546" y="218"/>
                  </a:lnTo>
                  <a:lnTo>
                    <a:pt x="576" y="216"/>
                  </a:lnTo>
                  <a:lnTo>
                    <a:pt x="1440" y="216"/>
                  </a:lnTo>
                  <a:lnTo>
                    <a:pt x="1470" y="218"/>
                  </a:lnTo>
                  <a:lnTo>
                    <a:pt x="1498" y="220"/>
                  </a:lnTo>
                  <a:lnTo>
                    <a:pt x="1526" y="226"/>
                  </a:lnTo>
                  <a:lnTo>
                    <a:pt x="1552" y="232"/>
                  </a:lnTo>
                  <a:lnTo>
                    <a:pt x="1578" y="242"/>
                  </a:lnTo>
                  <a:lnTo>
                    <a:pt x="1602" y="252"/>
                  </a:lnTo>
                  <a:lnTo>
                    <a:pt x="1624" y="266"/>
                  </a:lnTo>
                  <a:lnTo>
                    <a:pt x="1644" y="280"/>
                  </a:lnTo>
                  <a:lnTo>
                    <a:pt x="1662" y="294"/>
                  </a:lnTo>
                  <a:lnTo>
                    <a:pt x="1678" y="312"/>
                  </a:lnTo>
                  <a:lnTo>
                    <a:pt x="1694" y="330"/>
                  </a:lnTo>
                  <a:lnTo>
                    <a:pt x="1706" y="348"/>
                  </a:lnTo>
                  <a:lnTo>
                    <a:pt x="1716" y="368"/>
                  </a:lnTo>
                  <a:lnTo>
                    <a:pt x="1722" y="388"/>
                  </a:lnTo>
                  <a:lnTo>
                    <a:pt x="1726" y="410"/>
                  </a:lnTo>
                  <a:lnTo>
                    <a:pt x="1728" y="432"/>
                  </a:lnTo>
                  <a:lnTo>
                    <a:pt x="2016" y="432"/>
                  </a:lnTo>
                  <a:close/>
                </a:path>
              </a:pathLst>
            </a:custGeom>
            <a:solidFill>
              <a:srgbClr val="EAEAEA"/>
            </a:solidFill>
            <a:ln w="9525">
              <a:noFill/>
              <a:miter lim="800000"/>
              <a:headEnd/>
              <a:tailEnd/>
            </a:ln>
          </p:spPr>
          <p:txBody>
            <a:bodyPr wrap="none" anchor="ctr"/>
            <a:lstStyle/>
            <a:p>
              <a:endParaRPr lang="zh-CN" altLang="en-US">
                <a:solidFill>
                  <a:srgbClr val="000000"/>
                </a:solidFill>
                <a:latin typeface="微软雅黑" charset="-122"/>
              </a:endParaRPr>
            </a:p>
          </p:txBody>
        </p:sp>
      </p:grpSp>
      <p:grpSp>
        <p:nvGrpSpPr>
          <p:cNvPr id="39938" name="Group 32"/>
          <p:cNvGrpSpPr>
            <a:grpSpLocks/>
          </p:cNvGrpSpPr>
          <p:nvPr/>
        </p:nvGrpSpPr>
        <p:grpSpPr bwMode="auto">
          <a:xfrm>
            <a:off x="1116013" y="2381250"/>
            <a:ext cx="3200400" cy="1028700"/>
            <a:chOff x="3446" y="2387"/>
            <a:chExt cx="2016" cy="648"/>
          </a:xfrm>
        </p:grpSpPr>
        <p:sp>
          <p:nvSpPr>
            <p:cNvPr id="39962" name="Rectangle 33"/>
            <p:cNvSpPr>
              <a:spLocks noChangeArrowheads="1"/>
            </p:cNvSpPr>
            <p:nvPr/>
          </p:nvSpPr>
          <p:spPr bwMode="auto">
            <a:xfrm>
              <a:off x="4022" y="2603"/>
              <a:ext cx="864" cy="216"/>
            </a:xfrm>
            <a:prstGeom prst="rect">
              <a:avLst/>
            </a:prstGeom>
            <a:solidFill>
              <a:srgbClr val="C49500"/>
            </a:solidFill>
            <a:ln w="9525">
              <a:noFill/>
              <a:miter lim="800000"/>
              <a:headEnd/>
              <a:tailEnd/>
            </a:ln>
          </p:spPr>
          <p:txBody>
            <a:bodyPr/>
            <a:lstStyle/>
            <a:p>
              <a:endParaRPr lang="zh-CN" altLang="en-US">
                <a:solidFill>
                  <a:srgbClr val="000000"/>
                </a:solidFill>
                <a:latin typeface="微软雅黑" charset="-122"/>
              </a:endParaRPr>
            </a:p>
          </p:txBody>
        </p:sp>
        <p:sp>
          <p:nvSpPr>
            <p:cNvPr id="39963" name="Freeform 34"/>
            <p:cNvSpPr>
              <a:spLocks/>
            </p:cNvSpPr>
            <p:nvPr/>
          </p:nvSpPr>
          <p:spPr bwMode="auto">
            <a:xfrm>
              <a:off x="3734" y="2603"/>
              <a:ext cx="288" cy="432"/>
            </a:xfrm>
            <a:custGeom>
              <a:avLst/>
              <a:gdLst>
                <a:gd name="T0" fmla="*/ 288 w 288"/>
                <a:gd name="T1" fmla="*/ 0 h 432"/>
                <a:gd name="T2" fmla="*/ 288 w 288"/>
                <a:gd name="T3" fmla="*/ 0 h 432"/>
                <a:gd name="T4" fmla="*/ 258 w 288"/>
                <a:gd name="T5" fmla="*/ 2 h 432"/>
                <a:gd name="T6" fmla="*/ 230 w 288"/>
                <a:gd name="T7" fmla="*/ 4 h 432"/>
                <a:gd name="T8" fmla="*/ 202 w 288"/>
                <a:gd name="T9" fmla="*/ 10 h 432"/>
                <a:gd name="T10" fmla="*/ 176 w 288"/>
                <a:gd name="T11" fmla="*/ 16 h 432"/>
                <a:gd name="T12" fmla="*/ 150 w 288"/>
                <a:gd name="T13" fmla="*/ 26 h 432"/>
                <a:gd name="T14" fmla="*/ 126 w 288"/>
                <a:gd name="T15" fmla="*/ 36 h 432"/>
                <a:gd name="T16" fmla="*/ 104 w 288"/>
                <a:gd name="T17" fmla="*/ 50 h 432"/>
                <a:gd name="T18" fmla="*/ 84 w 288"/>
                <a:gd name="T19" fmla="*/ 64 h 432"/>
                <a:gd name="T20" fmla="*/ 66 w 288"/>
                <a:gd name="T21" fmla="*/ 78 h 432"/>
                <a:gd name="T22" fmla="*/ 50 w 288"/>
                <a:gd name="T23" fmla="*/ 96 h 432"/>
                <a:gd name="T24" fmla="*/ 34 w 288"/>
                <a:gd name="T25" fmla="*/ 114 h 432"/>
                <a:gd name="T26" fmla="*/ 22 w 288"/>
                <a:gd name="T27" fmla="*/ 132 h 432"/>
                <a:gd name="T28" fmla="*/ 12 w 288"/>
                <a:gd name="T29" fmla="*/ 152 h 432"/>
                <a:gd name="T30" fmla="*/ 6 w 288"/>
                <a:gd name="T31" fmla="*/ 172 h 432"/>
                <a:gd name="T32" fmla="*/ 2 w 288"/>
                <a:gd name="T33" fmla="*/ 194 h 432"/>
                <a:gd name="T34" fmla="*/ 0 w 288"/>
                <a:gd name="T35" fmla="*/ 216 h 432"/>
                <a:gd name="T36" fmla="*/ 0 w 288"/>
                <a:gd name="T37" fmla="*/ 432 h 432"/>
                <a:gd name="T38" fmla="*/ 0 w 288"/>
                <a:gd name="T39" fmla="*/ 432 h 432"/>
                <a:gd name="T40" fmla="*/ 2 w 288"/>
                <a:gd name="T41" fmla="*/ 410 h 432"/>
                <a:gd name="T42" fmla="*/ 6 w 288"/>
                <a:gd name="T43" fmla="*/ 388 h 432"/>
                <a:gd name="T44" fmla="*/ 12 w 288"/>
                <a:gd name="T45" fmla="*/ 368 h 432"/>
                <a:gd name="T46" fmla="*/ 22 w 288"/>
                <a:gd name="T47" fmla="*/ 348 h 432"/>
                <a:gd name="T48" fmla="*/ 34 w 288"/>
                <a:gd name="T49" fmla="*/ 330 h 432"/>
                <a:gd name="T50" fmla="*/ 50 w 288"/>
                <a:gd name="T51" fmla="*/ 312 h 432"/>
                <a:gd name="T52" fmla="*/ 66 w 288"/>
                <a:gd name="T53" fmla="*/ 294 h 432"/>
                <a:gd name="T54" fmla="*/ 84 w 288"/>
                <a:gd name="T55" fmla="*/ 280 h 432"/>
                <a:gd name="T56" fmla="*/ 104 w 288"/>
                <a:gd name="T57" fmla="*/ 266 h 432"/>
                <a:gd name="T58" fmla="*/ 126 w 288"/>
                <a:gd name="T59" fmla="*/ 252 h 432"/>
                <a:gd name="T60" fmla="*/ 150 w 288"/>
                <a:gd name="T61" fmla="*/ 242 h 432"/>
                <a:gd name="T62" fmla="*/ 176 w 288"/>
                <a:gd name="T63" fmla="*/ 232 h 432"/>
                <a:gd name="T64" fmla="*/ 202 w 288"/>
                <a:gd name="T65" fmla="*/ 226 h 432"/>
                <a:gd name="T66" fmla="*/ 230 w 288"/>
                <a:gd name="T67" fmla="*/ 220 h 432"/>
                <a:gd name="T68" fmla="*/ 258 w 288"/>
                <a:gd name="T69" fmla="*/ 218 h 432"/>
                <a:gd name="T70" fmla="*/ 288 w 288"/>
                <a:gd name="T71" fmla="*/ 216 h 432"/>
                <a:gd name="T72" fmla="*/ 288 w 288"/>
                <a:gd name="T73" fmla="*/ 0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288" y="0"/>
                  </a:moveTo>
                  <a:lnTo>
                    <a:pt x="288" y="0"/>
                  </a:lnTo>
                  <a:lnTo>
                    <a:pt x="258" y="2"/>
                  </a:lnTo>
                  <a:lnTo>
                    <a:pt x="230" y="4"/>
                  </a:lnTo>
                  <a:lnTo>
                    <a:pt x="202" y="10"/>
                  </a:lnTo>
                  <a:lnTo>
                    <a:pt x="176" y="16"/>
                  </a:lnTo>
                  <a:lnTo>
                    <a:pt x="150" y="26"/>
                  </a:lnTo>
                  <a:lnTo>
                    <a:pt x="126" y="36"/>
                  </a:lnTo>
                  <a:lnTo>
                    <a:pt x="104" y="50"/>
                  </a:lnTo>
                  <a:lnTo>
                    <a:pt x="84" y="64"/>
                  </a:lnTo>
                  <a:lnTo>
                    <a:pt x="66" y="78"/>
                  </a:lnTo>
                  <a:lnTo>
                    <a:pt x="50" y="96"/>
                  </a:lnTo>
                  <a:lnTo>
                    <a:pt x="34" y="114"/>
                  </a:lnTo>
                  <a:lnTo>
                    <a:pt x="22" y="132"/>
                  </a:lnTo>
                  <a:lnTo>
                    <a:pt x="12" y="152"/>
                  </a:lnTo>
                  <a:lnTo>
                    <a:pt x="6" y="172"/>
                  </a:lnTo>
                  <a:lnTo>
                    <a:pt x="2" y="194"/>
                  </a:lnTo>
                  <a:lnTo>
                    <a:pt x="0" y="216"/>
                  </a:lnTo>
                  <a:lnTo>
                    <a:pt x="0" y="432"/>
                  </a:lnTo>
                  <a:lnTo>
                    <a:pt x="2" y="410"/>
                  </a:lnTo>
                  <a:lnTo>
                    <a:pt x="6" y="388"/>
                  </a:lnTo>
                  <a:lnTo>
                    <a:pt x="12" y="368"/>
                  </a:lnTo>
                  <a:lnTo>
                    <a:pt x="22" y="348"/>
                  </a:lnTo>
                  <a:lnTo>
                    <a:pt x="34" y="330"/>
                  </a:lnTo>
                  <a:lnTo>
                    <a:pt x="50" y="312"/>
                  </a:lnTo>
                  <a:lnTo>
                    <a:pt x="66" y="294"/>
                  </a:lnTo>
                  <a:lnTo>
                    <a:pt x="84" y="280"/>
                  </a:lnTo>
                  <a:lnTo>
                    <a:pt x="104" y="266"/>
                  </a:lnTo>
                  <a:lnTo>
                    <a:pt x="126" y="252"/>
                  </a:lnTo>
                  <a:lnTo>
                    <a:pt x="150" y="242"/>
                  </a:lnTo>
                  <a:lnTo>
                    <a:pt x="176" y="232"/>
                  </a:lnTo>
                  <a:lnTo>
                    <a:pt x="202" y="226"/>
                  </a:lnTo>
                  <a:lnTo>
                    <a:pt x="230" y="220"/>
                  </a:lnTo>
                  <a:lnTo>
                    <a:pt x="258" y="218"/>
                  </a:lnTo>
                  <a:lnTo>
                    <a:pt x="288" y="216"/>
                  </a:lnTo>
                  <a:lnTo>
                    <a:pt x="288" y="0"/>
                  </a:lnTo>
                  <a:close/>
                </a:path>
              </a:pathLst>
            </a:custGeom>
            <a:gradFill rotWithShape="1">
              <a:gsLst>
                <a:gs pos="0">
                  <a:srgbClr val="8E6C00"/>
                </a:gs>
                <a:gs pos="100000">
                  <a:srgbClr val="C49500"/>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64" name="Freeform 35"/>
            <p:cNvSpPr>
              <a:spLocks/>
            </p:cNvSpPr>
            <p:nvPr/>
          </p:nvSpPr>
          <p:spPr bwMode="auto">
            <a:xfrm>
              <a:off x="4886" y="2603"/>
              <a:ext cx="288" cy="432"/>
            </a:xfrm>
            <a:custGeom>
              <a:avLst/>
              <a:gdLst>
                <a:gd name="T0" fmla="*/ 0 w 288"/>
                <a:gd name="T1" fmla="*/ 216 h 432"/>
                <a:gd name="T2" fmla="*/ 0 w 288"/>
                <a:gd name="T3" fmla="*/ 216 h 432"/>
                <a:gd name="T4" fmla="*/ 30 w 288"/>
                <a:gd name="T5" fmla="*/ 218 h 432"/>
                <a:gd name="T6" fmla="*/ 58 w 288"/>
                <a:gd name="T7" fmla="*/ 220 h 432"/>
                <a:gd name="T8" fmla="*/ 86 w 288"/>
                <a:gd name="T9" fmla="*/ 226 h 432"/>
                <a:gd name="T10" fmla="*/ 112 w 288"/>
                <a:gd name="T11" fmla="*/ 232 h 432"/>
                <a:gd name="T12" fmla="*/ 138 w 288"/>
                <a:gd name="T13" fmla="*/ 242 h 432"/>
                <a:gd name="T14" fmla="*/ 162 w 288"/>
                <a:gd name="T15" fmla="*/ 252 h 432"/>
                <a:gd name="T16" fmla="*/ 184 w 288"/>
                <a:gd name="T17" fmla="*/ 266 h 432"/>
                <a:gd name="T18" fmla="*/ 204 w 288"/>
                <a:gd name="T19" fmla="*/ 280 h 432"/>
                <a:gd name="T20" fmla="*/ 222 w 288"/>
                <a:gd name="T21" fmla="*/ 294 h 432"/>
                <a:gd name="T22" fmla="*/ 238 w 288"/>
                <a:gd name="T23" fmla="*/ 312 h 432"/>
                <a:gd name="T24" fmla="*/ 254 w 288"/>
                <a:gd name="T25" fmla="*/ 330 h 432"/>
                <a:gd name="T26" fmla="*/ 266 w 288"/>
                <a:gd name="T27" fmla="*/ 348 h 432"/>
                <a:gd name="T28" fmla="*/ 276 w 288"/>
                <a:gd name="T29" fmla="*/ 368 h 432"/>
                <a:gd name="T30" fmla="*/ 282 w 288"/>
                <a:gd name="T31" fmla="*/ 388 h 432"/>
                <a:gd name="T32" fmla="*/ 286 w 288"/>
                <a:gd name="T33" fmla="*/ 410 h 432"/>
                <a:gd name="T34" fmla="*/ 288 w 288"/>
                <a:gd name="T35" fmla="*/ 432 h 432"/>
                <a:gd name="T36" fmla="*/ 288 w 288"/>
                <a:gd name="T37" fmla="*/ 216 h 432"/>
                <a:gd name="T38" fmla="*/ 288 w 288"/>
                <a:gd name="T39" fmla="*/ 216 h 432"/>
                <a:gd name="T40" fmla="*/ 286 w 288"/>
                <a:gd name="T41" fmla="*/ 194 h 432"/>
                <a:gd name="T42" fmla="*/ 282 w 288"/>
                <a:gd name="T43" fmla="*/ 172 h 432"/>
                <a:gd name="T44" fmla="*/ 276 w 288"/>
                <a:gd name="T45" fmla="*/ 152 h 432"/>
                <a:gd name="T46" fmla="*/ 266 w 288"/>
                <a:gd name="T47" fmla="*/ 132 h 432"/>
                <a:gd name="T48" fmla="*/ 254 w 288"/>
                <a:gd name="T49" fmla="*/ 114 h 432"/>
                <a:gd name="T50" fmla="*/ 238 w 288"/>
                <a:gd name="T51" fmla="*/ 96 h 432"/>
                <a:gd name="T52" fmla="*/ 222 w 288"/>
                <a:gd name="T53" fmla="*/ 78 h 432"/>
                <a:gd name="T54" fmla="*/ 204 w 288"/>
                <a:gd name="T55" fmla="*/ 64 h 432"/>
                <a:gd name="T56" fmla="*/ 184 w 288"/>
                <a:gd name="T57" fmla="*/ 50 h 432"/>
                <a:gd name="T58" fmla="*/ 162 w 288"/>
                <a:gd name="T59" fmla="*/ 36 h 432"/>
                <a:gd name="T60" fmla="*/ 138 w 288"/>
                <a:gd name="T61" fmla="*/ 26 h 432"/>
                <a:gd name="T62" fmla="*/ 112 w 288"/>
                <a:gd name="T63" fmla="*/ 16 h 432"/>
                <a:gd name="T64" fmla="*/ 86 w 288"/>
                <a:gd name="T65" fmla="*/ 10 h 432"/>
                <a:gd name="T66" fmla="*/ 58 w 288"/>
                <a:gd name="T67" fmla="*/ 4 h 432"/>
                <a:gd name="T68" fmla="*/ 30 w 288"/>
                <a:gd name="T69" fmla="*/ 2 h 432"/>
                <a:gd name="T70" fmla="*/ 0 w 288"/>
                <a:gd name="T71" fmla="*/ 0 h 432"/>
                <a:gd name="T72" fmla="*/ 0 w 288"/>
                <a:gd name="T73" fmla="*/ 216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0" y="216"/>
                  </a:moveTo>
                  <a:lnTo>
                    <a:pt x="0" y="216"/>
                  </a:lnTo>
                  <a:lnTo>
                    <a:pt x="30" y="218"/>
                  </a:lnTo>
                  <a:lnTo>
                    <a:pt x="58" y="220"/>
                  </a:lnTo>
                  <a:lnTo>
                    <a:pt x="86" y="226"/>
                  </a:lnTo>
                  <a:lnTo>
                    <a:pt x="112" y="232"/>
                  </a:lnTo>
                  <a:lnTo>
                    <a:pt x="138" y="242"/>
                  </a:lnTo>
                  <a:lnTo>
                    <a:pt x="162" y="252"/>
                  </a:lnTo>
                  <a:lnTo>
                    <a:pt x="184" y="266"/>
                  </a:lnTo>
                  <a:lnTo>
                    <a:pt x="204" y="280"/>
                  </a:lnTo>
                  <a:lnTo>
                    <a:pt x="222" y="294"/>
                  </a:lnTo>
                  <a:lnTo>
                    <a:pt x="238" y="312"/>
                  </a:lnTo>
                  <a:lnTo>
                    <a:pt x="254" y="330"/>
                  </a:lnTo>
                  <a:lnTo>
                    <a:pt x="266" y="348"/>
                  </a:lnTo>
                  <a:lnTo>
                    <a:pt x="276" y="368"/>
                  </a:lnTo>
                  <a:lnTo>
                    <a:pt x="282" y="388"/>
                  </a:lnTo>
                  <a:lnTo>
                    <a:pt x="286" y="410"/>
                  </a:lnTo>
                  <a:lnTo>
                    <a:pt x="288" y="432"/>
                  </a:lnTo>
                  <a:lnTo>
                    <a:pt x="288" y="216"/>
                  </a:lnTo>
                  <a:lnTo>
                    <a:pt x="286" y="194"/>
                  </a:lnTo>
                  <a:lnTo>
                    <a:pt x="282" y="172"/>
                  </a:lnTo>
                  <a:lnTo>
                    <a:pt x="276" y="152"/>
                  </a:lnTo>
                  <a:lnTo>
                    <a:pt x="266" y="132"/>
                  </a:lnTo>
                  <a:lnTo>
                    <a:pt x="254" y="114"/>
                  </a:lnTo>
                  <a:lnTo>
                    <a:pt x="238" y="96"/>
                  </a:lnTo>
                  <a:lnTo>
                    <a:pt x="222" y="78"/>
                  </a:lnTo>
                  <a:lnTo>
                    <a:pt x="204" y="64"/>
                  </a:lnTo>
                  <a:lnTo>
                    <a:pt x="184" y="50"/>
                  </a:lnTo>
                  <a:lnTo>
                    <a:pt x="162" y="36"/>
                  </a:lnTo>
                  <a:lnTo>
                    <a:pt x="138" y="26"/>
                  </a:lnTo>
                  <a:lnTo>
                    <a:pt x="112" y="16"/>
                  </a:lnTo>
                  <a:lnTo>
                    <a:pt x="86" y="10"/>
                  </a:lnTo>
                  <a:lnTo>
                    <a:pt x="58" y="4"/>
                  </a:lnTo>
                  <a:lnTo>
                    <a:pt x="30" y="2"/>
                  </a:lnTo>
                  <a:lnTo>
                    <a:pt x="0" y="0"/>
                  </a:lnTo>
                  <a:lnTo>
                    <a:pt x="0" y="216"/>
                  </a:lnTo>
                  <a:close/>
                </a:path>
              </a:pathLst>
            </a:custGeom>
            <a:gradFill rotWithShape="1">
              <a:gsLst>
                <a:gs pos="0">
                  <a:srgbClr val="C49500"/>
                </a:gs>
                <a:gs pos="100000">
                  <a:srgbClr val="A27B00"/>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65" name="Freeform 36"/>
            <p:cNvSpPr>
              <a:spLocks/>
            </p:cNvSpPr>
            <p:nvPr/>
          </p:nvSpPr>
          <p:spPr bwMode="auto">
            <a:xfrm>
              <a:off x="3446" y="2387"/>
              <a:ext cx="2016" cy="432"/>
            </a:xfrm>
            <a:custGeom>
              <a:avLst/>
              <a:gdLst>
                <a:gd name="T0" fmla="*/ 2016 w 2016"/>
                <a:gd name="T1" fmla="*/ 432 h 432"/>
                <a:gd name="T2" fmla="*/ 2014 w 2016"/>
                <a:gd name="T3" fmla="*/ 388 h 432"/>
                <a:gd name="T4" fmla="*/ 2004 w 2016"/>
                <a:gd name="T5" fmla="*/ 344 h 432"/>
                <a:gd name="T6" fmla="*/ 1990 w 2016"/>
                <a:gd name="T7" fmla="*/ 304 h 432"/>
                <a:gd name="T8" fmla="*/ 1970 w 2016"/>
                <a:gd name="T9" fmla="*/ 264 h 432"/>
                <a:gd name="T10" fmla="*/ 1946 w 2016"/>
                <a:gd name="T11" fmla="*/ 226 h 432"/>
                <a:gd name="T12" fmla="*/ 1918 w 2016"/>
                <a:gd name="T13" fmla="*/ 190 h 432"/>
                <a:gd name="T14" fmla="*/ 1848 w 2016"/>
                <a:gd name="T15" fmla="*/ 126 h 432"/>
                <a:gd name="T16" fmla="*/ 1762 w 2016"/>
                <a:gd name="T17" fmla="*/ 74 h 432"/>
                <a:gd name="T18" fmla="*/ 1664 w 2016"/>
                <a:gd name="T19" fmla="*/ 34 h 432"/>
                <a:gd name="T20" fmla="*/ 1556 w 2016"/>
                <a:gd name="T21" fmla="*/ 8 h 432"/>
                <a:gd name="T22" fmla="*/ 1440 w 2016"/>
                <a:gd name="T23" fmla="*/ 0 h 432"/>
                <a:gd name="T24" fmla="*/ 576 w 2016"/>
                <a:gd name="T25" fmla="*/ 0 h 432"/>
                <a:gd name="T26" fmla="*/ 460 w 2016"/>
                <a:gd name="T27" fmla="*/ 8 h 432"/>
                <a:gd name="T28" fmla="*/ 352 w 2016"/>
                <a:gd name="T29" fmla="*/ 34 h 432"/>
                <a:gd name="T30" fmla="*/ 254 w 2016"/>
                <a:gd name="T31" fmla="*/ 74 h 432"/>
                <a:gd name="T32" fmla="*/ 168 w 2016"/>
                <a:gd name="T33" fmla="*/ 126 h 432"/>
                <a:gd name="T34" fmla="*/ 98 w 2016"/>
                <a:gd name="T35" fmla="*/ 190 h 432"/>
                <a:gd name="T36" fmla="*/ 70 w 2016"/>
                <a:gd name="T37" fmla="*/ 226 h 432"/>
                <a:gd name="T38" fmla="*/ 46 w 2016"/>
                <a:gd name="T39" fmla="*/ 264 h 432"/>
                <a:gd name="T40" fmla="*/ 26 w 2016"/>
                <a:gd name="T41" fmla="*/ 304 h 432"/>
                <a:gd name="T42" fmla="*/ 12 w 2016"/>
                <a:gd name="T43" fmla="*/ 344 h 432"/>
                <a:gd name="T44" fmla="*/ 2 w 2016"/>
                <a:gd name="T45" fmla="*/ 388 h 432"/>
                <a:gd name="T46" fmla="*/ 0 w 2016"/>
                <a:gd name="T47" fmla="*/ 432 h 432"/>
                <a:gd name="T48" fmla="*/ 288 w 2016"/>
                <a:gd name="T49" fmla="*/ 432 h 432"/>
                <a:gd name="T50" fmla="*/ 294 w 2016"/>
                <a:gd name="T51" fmla="*/ 388 h 432"/>
                <a:gd name="T52" fmla="*/ 310 w 2016"/>
                <a:gd name="T53" fmla="*/ 348 h 432"/>
                <a:gd name="T54" fmla="*/ 338 w 2016"/>
                <a:gd name="T55" fmla="*/ 312 h 432"/>
                <a:gd name="T56" fmla="*/ 372 w 2016"/>
                <a:gd name="T57" fmla="*/ 280 h 432"/>
                <a:gd name="T58" fmla="*/ 414 w 2016"/>
                <a:gd name="T59" fmla="*/ 252 h 432"/>
                <a:gd name="T60" fmla="*/ 464 w 2016"/>
                <a:gd name="T61" fmla="*/ 232 h 432"/>
                <a:gd name="T62" fmla="*/ 518 w 2016"/>
                <a:gd name="T63" fmla="*/ 220 h 432"/>
                <a:gd name="T64" fmla="*/ 576 w 2016"/>
                <a:gd name="T65" fmla="*/ 216 h 432"/>
                <a:gd name="T66" fmla="*/ 1440 w 2016"/>
                <a:gd name="T67" fmla="*/ 216 h 432"/>
                <a:gd name="T68" fmla="*/ 1498 w 2016"/>
                <a:gd name="T69" fmla="*/ 220 h 432"/>
                <a:gd name="T70" fmla="*/ 1552 w 2016"/>
                <a:gd name="T71" fmla="*/ 232 h 432"/>
                <a:gd name="T72" fmla="*/ 1602 w 2016"/>
                <a:gd name="T73" fmla="*/ 252 h 432"/>
                <a:gd name="T74" fmla="*/ 1644 w 2016"/>
                <a:gd name="T75" fmla="*/ 280 h 432"/>
                <a:gd name="T76" fmla="*/ 1678 w 2016"/>
                <a:gd name="T77" fmla="*/ 312 h 432"/>
                <a:gd name="T78" fmla="*/ 1706 w 2016"/>
                <a:gd name="T79" fmla="*/ 348 h 432"/>
                <a:gd name="T80" fmla="*/ 1722 w 2016"/>
                <a:gd name="T81" fmla="*/ 388 h 432"/>
                <a:gd name="T82" fmla="*/ 1728 w 2016"/>
                <a:gd name="T83" fmla="*/ 432 h 4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16"/>
                <a:gd name="T127" fmla="*/ 0 h 432"/>
                <a:gd name="T128" fmla="*/ 2016 w 2016"/>
                <a:gd name="T129" fmla="*/ 432 h 4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16" h="432">
                  <a:moveTo>
                    <a:pt x="2016" y="432"/>
                  </a:moveTo>
                  <a:lnTo>
                    <a:pt x="2016" y="432"/>
                  </a:lnTo>
                  <a:lnTo>
                    <a:pt x="2016" y="410"/>
                  </a:lnTo>
                  <a:lnTo>
                    <a:pt x="2014" y="388"/>
                  </a:lnTo>
                  <a:lnTo>
                    <a:pt x="2010" y="366"/>
                  </a:lnTo>
                  <a:lnTo>
                    <a:pt x="2004" y="344"/>
                  </a:lnTo>
                  <a:lnTo>
                    <a:pt x="1998" y="324"/>
                  </a:lnTo>
                  <a:lnTo>
                    <a:pt x="1990" y="304"/>
                  </a:lnTo>
                  <a:lnTo>
                    <a:pt x="1982" y="284"/>
                  </a:lnTo>
                  <a:lnTo>
                    <a:pt x="1970" y="264"/>
                  </a:lnTo>
                  <a:lnTo>
                    <a:pt x="1960" y="244"/>
                  </a:lnTo>
                  <a:lnTo>
                    <a:pt x="1946" y="226"/>
                  </a:lnTo>
                  <a:lnTo>
                    <a:pt x="1932" y="208"/>
                  </a:lnTo>
                  <a:lnTo>
                    <a:pt x="1918" y="190"/>
                  </a:lnTo>
                  <a:lnTo>
                    <a:pt x="1884" y="158"/>
                  </a:lnTo>
                  <a:lnTo>
                    <a:pt x="1848" y="126"/>
                  </a:lnTo>
                  <a:lnTo>
                    <a:pt x="1806" y="98"/>
                  </a:lnTo>
                  <a:lnTo>
                    <a:pt x="1762" y="74"/>
                  </a:lnTo>
                  <a:lnTo>
                    <a:pt x="1714" y="52"/>
                  </a:lnTo>
                  <a:lnTo>
                    <a:pt x="1664" y="34"/>
                  </a:lnTo>
                  <a:lnTo>
                    <a:pt x="1612" y="20"/>
                  </a:lnTo>
                  <a:lnTo>
                    <a:pt x="1556" y="8"/>
                  </a:lnTo>
                  <a:lnTo>
                    <a:pt x="1498" y="2"/>
                  </a:lnTo>
                  <a:lnTo>
                    <a:pt x="1440" y="0"/>
                  </a:lnTo>
                  <a:lnTo>
                    <a:pt x="576" y="0"/>
                  </a:lnTo>
                  <a:lnTo>
                    <a:pt x="518" y="2"/>
                  </a:lnTo>
                  <a:lnTo>
                    <a:pt x="460" y="8"/>
                  </a:lnTo>
                  <a:lnTo>
                    <a:pt x="404" y="20"/>
                  </a:lnTo>
                  <a:lnTo>
                    <a:pt x="352" y="34"/>
                  </a:lnTo>
                  <a:lnTo>
                    <a:pt x="302" y="52"/>
                  </a:lnTo>
                  <a:lnTo>
                    <a:pt x="254" y="74"/>
                  </a:lnTo>
                  <a:lnTo>
                    <a:pt x="210" y="98"/>
                  </a:lnTo>
                  <a:lnTo>
                    <a:pt x="168" y="126"/>
                  </a:lnTo>
                  <a:lnTo>
                    <a:pt x="132" y="158"/>
                  </a:lnTo>
                  <a:lnTo>
                    <a:pt x="98" y="190"/>
                  </a:lnTo>
                  <a:lnTo>
                    <a:pt x="84" y="208"/>
                  </a:lnTo>
                  <a:lnTo>
                    <a:pt x="70" y="226"/>
                  </a:lnTo>
                  <a:lnTo>
                    <a:pt x="56" y="244"/>
                  </a:lnTo>
                  <a:lnTo>
                    <a:pt x="46" y="264"/>
                  </a:lnTo>
                  <a:lnTo>
                    <a:pt x="34" y="284"/>
                  </a:lnTo>
                  <a:lnTo>
                    <a:pt x="26" y="304"/>
                  </a:lnTo>
                  <a:lnTo>
                    <a:pt x="18" y="324"/>
                  </a:lnTo>
                  <a:lnTo>
                    <a:pt x="12" y="344"/>
                  </a:lnTo>
                  <a:lnTo>
                    <a:pt x="6" y="366"/>
                  </a:lnTo>
                  <a:lnTo>
                    <a:pt x="2" y="388"/>
                  </a:lnTo>
                  <a:lnTo>
                    <a:pt x="0" y="410"/>
                  </a:lnTo>
                  <a:lnTo>
                    <a:pt x="0" y="432"/>
                  </a:lnTo>
                  <a:lnTo>
                    <a:pt x="288" y="432"/>
                  </a:lnTo>
                  <a:lnTo>
                    <a:pt x="290" y="410"/>
                  </a:lnTo>
                  <a:lnTo>
                    <a:pt x="294" y="388"/>
                  </a:lnTo>
                  <a:lnTo>
                    <a:pt x="300" y="368"/>
                  </a:lnTo>
                  <a:lnTo>
                    <a:pt x="310" y="348"/>
                  </a:lnTo>
                  <a:lnTo>
                    <a:pt x="322" y="330"/>
                  </a:lnTo>
                  <a:lnTo>
                    <a:pt x="338" y="312"/>
                  </a:lnTo>
                  <a:lnTo>
                    <a:pt x="354" y="294"/>
                  </a:lnTo>
                  <a:lnTo>
                    <a:pt x="372" y="280"/>
                  </a:lnTo>
                  <a:lnTo>
                    <a:pt x="392" y="266"/>
                  </a:lnTo>
                  <a:lnTo>
                    <a:pt x="414" y="252"/>
                  </a:lnTo>
                  <a:lnTo>
                    <a:pt x="438" y="242"/>
                  </a:lnTo>
                  <a:lnTo>
                    <a:pt x="464" y="232"/>
                  </a:lnTo>
                  <a:lnTo>
                    <a:pt x="490" y="226"/>
                  </a:lnTo>
                  <a:lnTo>
                    <a:pt x="518" y="220"/>
                  </a:lnTo>
                  <a:lnTo>
                    <a:pt x="546" y="218"/>
                  </a:lnTo>
                  <a:lnTo>
                    <a:pt x="576" y="216"/>
                  </a:lnTo>
                  <a:lnTo>
                    <a:pt x="1440" y="216"/>
                  </a:lnTo>
                  <a:lnTo>
                    <a:pt x="1470" y="218"/>
                  </a:lnTo>
                  <a:lnTo>
                    <a:pt x="1498" y="220"/>
                  </a:lnTo>
                  <a:lnTo>
                    <a:pt x="1526" y="226"/>
                  </a:lnTo>
                  <a:lnTo>
                    <a:pt x="1552" y="232"/>
                  </a:lnTo>
                  <a:lnTo>
                    <a:pt x="1578" y="242"/>
                  </a:lnTo>
                  <a:lnTo>
                    <a:pt x="1602" y="252"/>
                  </a:lnTo>
                  <a:lnTo>
                    <a:pt x="1624" y="266"/>
                  </a:lnTo>
                  <a:lnTo>
                    <a:pt x="1644" y="280"/>
                  </a:lnTo>
                  <a:lnTo>
                    <a:pt x="1662" y="294"/>
                  </a:lnTo>
                  <a:lnTo>
                    <a:pt x="1678" y="312"/>
                  </a:lnTo>
                  <a:lnTo>
                    <a:pt x="1694" y="330"/>
                  </a:lnTo>
                  <a:lnTo>
                    <a:pt x="1706" y="348"/>
                  </a:lnTo>
                  <a:lnTo>
                    <a:pt x="1716" y="368"/>
                  </a:lnTo>
                  <a:lnTo>
                    <a:pt x="1722" y="388"/>
                  </a:lnTo>
                  <a:lnTo>
                    <a:pt x="1726" y="410"/>
                  </a:lnTo>
                  <a:lnTo>
                    <a:pt x="1728" y="432"/>
                  </a:lnTo>
                  <a:lnTo>
                    <a:pt x="2016" y="432"/>
                  </a:lnTo>
                  <a:close/>
                </a:path>
              </a:pathLst>
            </a:custGeom>
            <a:solidFill>
              <a:srgbClr val="FFC000"/>
            </a:solidFill>
            <a:ln w="9525">
              <a:noFill/>
              <a:miter lim="800000"/>
              <a:headEnd/>
              <a:tailEnd/>
            </a:ln>
          </p:spPr>
          <p:txBody>
            <a:bodyPr wrap="none" anchor="ctr"/>
            <a:lstStyle/>
            <a:p>
              <a:endParaRPr lang="zh-CN" altLang="en-US">
                <a:solidFill>
                  <a:srgbClr val="000000"/>
                </a:solidFill>
                <a:latin typeface="微软雅黑" charset="-122"/>
              </a:endParaRPr>
            </a:p>
          </p:txBody>
        </p:sp>
      </p:grpSp>
      <p:grpSp>
        <p:nvGrpSpPr>
          <p:cNvPr id="39939" name="Group 37"/>
          <p:cNvGrpSpPr>
            <a:grpSpLocks/>
          </p:cNvGrpSpPr>
          <p:nvPr/>
        </p:nvGrpSpPr>
        <p:grpSpPr bwMode="auto">
          <a:xfrm>
            <a:off x="2911475" y="2201863"/>
            <a:ext cx="3200400" cy="2019300"/>
            <a:chOff x="2294" y="1071"/>
            <a:chExt cx="2016" cy="1073"/>
          </a:xfrm>
        </p:grpSpPr>
        <p:sp>
          <p:nvSpPr>
            <p:cNvPr id="39955" name="Rectangle 38"/>
            <p:cNvSpPr>
              <a:spLocks noChangeArrowheads="1"/>
            </p:cNvSpPr>
            <p:nvPr/>
          </p:nvSpPr>
          <p:spPr bwMode="auto">
            <a:xfrm>
              <a:off x="2870" y="1719"/>
              <a:ext cx="864" cy="216"/>
            </a:xfrm>
            <a:prstGeom prst="rect">
              <a:avLst/>
            </a:prstGeom>
            <a:solidFill>
              <a:srgbClr val="0070C0"/>
            </a:solidFill>
            <a:ln w="9525">
              <a:noFill/>
              <a:miter lim="800000"/>
              <a:headEnd/>
              <a:tailEnd/>
            </a:ln>
          </p:spPr>
          <p:txBody>
            <a:bodyPr/>
            <a:lstStyle/>
            <a:p>
              <a:endParaRPr lang="zh-CN" altLang="en-US">
                <a:solidFill>
                  <a:srgbClr val="000000"/>
                </a:solidFill>
                <a:latin typeface="微软雅黑" charset="-122"/>
              </a:endParaRPr>
            </a:p>
          </p:txBody>
        </p:sp>
        <p:sp>
          <p:nvSpPr>
            <p:cNvPr id="39956" name="Freeform 39"/>
            <p:cNvSpPr>
              <a:spLocks/>
            </p:cNvSpPr>
            <p:nvPr/>
          </p:nvSpPr>
          <p:spPr bwMode="auto">
            <a:xfrm>
              <a:off x="3734" y="1503"/>
              <a:ext cx="288" cy="432"/>
            </a:xfrm>
            <a:custGeom>
              <a:avLst/>
              <a:gdLst>
                <a:gd name="T0" fmla="*/ 0 w 288"/>
                <a:gd name="T1" fmla="*/ 432 h 432"/>
                <a:gd name="T2" fmla="*/ 0 w 288"/>
                <a:gd name="T3" fmla="*/ 432 h 432"/>
                <a:gd name="T4" fmla="*/ 30 w 288"/>
                <a:gd name="T5" fmla="*/ 430 h 432"/>
                <a:gd name="T6" fmla="*/ 58 w 288"/>
                <a:gd name="T7" fmla="*/ 428 h 432"/>
                <a:gd name="T8" fmla="*/ 86 w 288"/>
                <a:gd name="T9" fmla="*/ 422 h 432"/>
                <a:gd name="T10" fmla="*/ 112 w 288"/>
                <a:gd name="T11" fmla="*/ 416 h 432"/>
                <a:gd name="T12" fmla="*/ 138 w 288"/>
                <a:gd name="T13" fmla="*/ 406 h 432"/>
                <a:gd name="T14" fmla="*/ 162 w 288"/>
                <a:gd name="T15" fmla="*/ 396 h 432"/>
                <a:gd name="T16" fmla="*/ 184 w 288"/>
                <a:gd name="T17" fmla="*/ 382 h 432"/>
                <a:gd name="T18" fmla="*/ 204 w 288"/>
                <a:gd name="T19" fmla="*/ 368 h 432"/>
                <a:gd name="T20" fmla="*/ 222 w 288"/>
                <a:gd name="T21" fmla="*/ 354 h 432"/>
                <a:gd name="T22" fmla="*/ 238 w 288"/>
                <a:gd name="T23" fmla="*/ 336 h 432"/>
                <a:gd name="T24" fmla="*/ 254 w 288"/>
                <a:gd name="T25" fmla="*/ 318 h 432"/>
                <a:gd name="T26" fmla="*/ 266 w 288"/>
                <a:gd name="T27" fmla="*/ 300 h 432"/>
                <a:gd name="T28" fmla="*/ 276 w 288"/>
                <a:gd name="T29" fmla="*/ 280 h 432"/>
                <a:gd name="T30" fmla="*/ 282 w 288"/>
                <a:gd name="T31" fmla="*/ 260 h 432"/>
                <a:gd name="T32" fmla="*/ 286 w 288"/>
                <a:gd name="T33" fmla="*/ 238 h 432"/>
                <a:gd name="T34" fmla="*/ 288 w 288"/>
                <a:gd name="T35" fmla="*/ 216 h 432"/>
                <a:gd name="T36" fmla="*/ 288 w 288"/>
                <a:gd name="T37" fmla="*/ 0 h 432"/>
                <a:gd name="T38" fmla="*/ 288 w 288"/>
                <a:gd name="T39" fmla="*/ 0 h 432"/>
                <a:gd name="T40" fmla="*/ 286 w 288"/>
                <a:gd name="T41" fmla="*/ 22 h 432"/>
                <a:gd name="T42" fmla="*/ 282 w 288"/>
                <a:gd name="T43" fmla="*/ 44 h 432"/>
                <a:gd name="T44" fmla="*/ 276 w 288"/>
                <a:gd name="T45" fmla="*/ 64 h 432"/>
                <a:gd name="T46" fmla="*/ 266 w 288"/>
                <a:gd name="T47" fmla="*/ 84 h 432"/>
                <a:gd name="T48" fmla="*/ 254 w 288"/>
                <a:gd name="T49" fmla="*/ 102 h 432"/>
                <a:gd name="T50" fmla="*/ 238 w 288"/>
                <a:gd name="T51" fmla="*/ 120 h 432"/>
                <a:gd name="T52" fmla="*/ 222 w 288"/>
                <a:gd name="T53" fmla="*/ 138 h 432"/>
                <a:gd name="T54" fmla="*/ 204 w 288"/>
                <a:gd name="T55" fmla="*/ 152 h 432"/>
                <a:gd name="T56" fmla="*/ 184 w 288"/>
                <a:gd name="T57" fmla="*/ 166 h 432"/>
                <a:gd name="T58" fmla="*/ 162 w 288"/>
                <a:gd name="T59" fmla="*/ 180 h 432"/>
                <a:gd name="T60" fmla="*/ 138 w 288"/>
                <a:gd name="T61" fmla="*/ 190 h 432"/>
                <a:gd name="T62" fmla="*/ 112 w 288"/>
                <a:gd name="T63" fmla="*/ 200 h 432"/>
                <a:gd name="T64" fmla="*/ 86 w 288"/>
                <a:gd name="T65" fmla="*/ 206 h 432"/>
                <a:gd name="T66" fmla="*/ 58 w 288"/>
                <a:gd name="T67" fmla="*/ 212 h 432"/>
                <a:gd name="T68" fmla="*/ 30 w 288"/>
                <a:gd name="T69" fmla="*/ 214 h 432"/>
                <a:gd name="T70" fmla="*/ 0 w 288"/>
                <a:gd name="T71" fmla="*/ 216 h 432"/>
                <a:gd name="T72" fmla="*/ 0 w 288"/>
                <a:gd name="T73" fmla="*/ 432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0" y="432"/>
                  </a:moveTo>
                  <a:lnTo>
                    <a:pt x="0" y="432"/>
                  </a:lnTo>
                  <a:lnTo>
                    <a:pt x="30" y="430"/>
                  </a:lnTo>
                  <a:lnTo>
                    <a:pt x="58" y="428"/>
                  </a:lnTo>
                  <a:lnTo>
                    <a:pt x="86" y="422"/>
                  </a:lnTo>
                  <a:lnTo>
                    <a:pt x="112" y="416"/>
                  </a:lnTo>
                  <a:lnTo>
                    <a:pt x="138" y="406"/>
                  </a:lnTo>
                  <a:lnTo>
                    <a:pt x="162" y="396"/>
                  </a:lnTo>
                  <a:lnTo>
                    <a:pt x="184" y="382"/>
                  </a:lnTo>
                  <a:lnTo>
                    <a:pt x="204" y="368"/>
                  </a:lnTo>
                  <a:lnTo>
                    <a:pt x="222" y="354"/>
                  </a:lnTo>
                  <a:lnTo>
                    <a:pt x="238" y="336"/>
                  </a:lnTo>
                  <a:lnTo>
                    <a:pt x="254" y="318"/>
                  </a:lnTo>
                  <a:lnTo>
                    <a:pt x="266" y="300"/>
                  </a:lnTo>
                  <a:lnTo>
                    <a:pt x="276" y="280"/>
                  </a:lnTo>
                  <a:lnTo>
                    <a:pt x="282" y="260"/>
                  </a:lnTo>
                  <a:lnTo>
                    <a:pt x="286" y="238"/>
                  </a:lnTo>
                  <a:lnTo>
                    <a:pt x="288" y="216"/>
                  </a:lnTo>
                  <a:lnTo>
                    <a:pt x="288" y="0"/>
                  </a:lnTo>
                  <a:lnTo>
                    <a:pt x="286" y="22"/>
                  </a:lnTo>
                  <a:lnTo>
                    <a:pt x="282" y="44"/>
                  </a:lnTo>
                  <a:lnTo>
                    <a:pt x="276" y="64"/>
                  </a:lnTo>
                  <a:lnTo>
                    <a:pt x="266" y="84"/>
                  </a:lnTo>
                  <a:lnTo>
                    <a:pt x="254" y="102"/>
                  </a:lnTo>
                  <a:lnTo>
                    <a:pt x="238" y="120"/>
                  </a:lnTo>
                  <a:lnTo>
                    <a:pt x="222" y="138"/>
                  </a:lnTo>
                  <a:lnTo>
                    <a:pt x="204" y="152"/>
                  </a:lnTo>
                  <a:lnTo>
                    <a:pt x="184" y="166"/>
                  </a:lnTo>
                  <a:lnTo>
                    <a:pt x="162" y="180"/>
                  </a:lnTo>
                  <a:lnTo>
                    <a:pt x="138" y="190"/>
                  </a:lnTo>
                  <a:lnTo>
                    <a:pt x="112" y="200"/>
                  </a:lnTo>
                  <a:lnTo>
                    <a:pt x="86" y="206"/>
                  </a:lnTo>
                  <a:lnTo>
                    <a:pt x="58" y="212"/>
                  </a:lnTo>
                  <a:lnTo>
                    <a:pt x="30" y="214"/>
                  </a:lnTo>
                  <a:lnTo>
                    <a:pt x="0" y="216"/>
                  </a:lnTo>
                  <a:lnTo>
                    <a:pt x="0" y="432"/>
                  </a:lnTo>
                  <a:close/>
                </a:path>
              </a:pathLst>
            </a:custGeom>
            <a:solidFill>
              <a:srgbClr val="0070C0"/>
            </a:solidFill>
            <a:ln w="9525">
              <a:noFill/>
              <a:miter lim="800000"/>
              <a:headEnd/>
              <a:tailEnd/>
            </a:ln>
          </p:spPr>
          <p:txBody>
            <a:bodyPr/>
            <a:lstStyle/>
            <a:p>
              <a:endParaRPr lang="zh-CN" altLang="en-US">
                <a:solidFill>
                  <a:srgbClr val="000000"/>
                </a:solidFill>
                <a:latin typeface="微软雅黑" charset="-122"/>
              </a:endParaRPr>
            </a:p>
          </p:txBody>
        </p:sp>
        <p:sp>
          <p:nvSpPr>
            <p:cNvPr id="39957" name="Freeform 40"/>
            <p:cNvSpPr>
              <a:spLocks/>
            </p:cNvSpPr>
            <p:nvPr/>
          </p:nvSpPr>
          <p:spPr bwMode="auto">
            <a:xfrm>
              <a:off x="2582" y="1503"/>
              <a:ext cx="288" cy="432"/>
            </a:xfrm>
            <a:custGeom>
              <a:avLst/>
              <a:gdLst>
                <a:gd name="T0" fmla="*/ 288 w 288"/>
                <a:gd name="T1" fmla="*/ 216 h 432"/>
                <a:gd name="T2" fmla="*/ 288 w 288"/>
                <a:gd name="T3" fmla="*/ 216 h 432"/>
                <a:gd name="T4" fmla="*/ 258 w 288"/>
                <a:gd name="T5" fmla="*/ 214 h 432"/>
                <a:gd name="T6" fmla="*/ 230 w 288"/>
                <a:gd name="T7" fmla="*/ 212 h 432"/>
                <a:gd name="T8" fmla="*/ 202 w 288"/>
                <a:gd name="T9" fmla="*/ 206 h 432"/>
                <a:gd name="T10" fmla="*/ 176 w 288"/>
                <a:gd name="T11" fmla="*/ 200 h 432"/>
                <a:gd name="T12" fmla="*/ 150 w 288"/>
                <a:gd name="T13" fmla="*/ 190 h 432"/>
                <a:gd name="T14" fmla="*/ 126 w 288"/>
                <a:gd name="T15" fmla="*/ 180 h 432"/>
                <a:gd name="T16" fmla="*/ 104 w 288"/>
                <a:gd name="T17" fmla="*/ 166 h 432"/>
                <a:gd name="T18" fmla="*/ 84 w 288"/>
                <a:gd name="T19" fmla="*/ 152 h 432"/>
                <a:gd name="T20" fmla="*/ 66 w 288"/>
                <a:gd name="T21" fmla="*/ 138 h 432"/>
                <a:gd name="T22" fmla="*/ 50 w 288"/>
                <a:gd name="T23" fmla="*/ 120 h 432"/>
                <a:gd name="T24" fmla="*/ 34 w 288"/>
                <a:gd name="T25" fmla="*/ 102 h 432"/>
                <a:gd name="T26" fmla="*/ 22 w 288"/>
                <a:gd name="T27" fmla="*/ 84 h 432"/>
                <a:gd name="T28" fmla="*/ 12 w 288"/>
                <a:gd name="T29" fmla="*/ 64 h 432"/>
                <a:gd name="T30" fmla="*/ 6 w 288"/>
                <a:gd name="T31" fmla="*/ 44 h 432"/>
                <a:gd name="T32" fmla="*/ 2 w 288"/>
                <a:gd name="T33" fmla="*/ 22 h 432"/>
                <a:gd name="T34" fmla="*/ 0 w 288"/>
                <a:gd name="T35" fmla="*/ 0 h 432"/>
                <a:gd name="T36" fmla="*/ 0 w 288"/>
                <a:gd name="T37" fmla="*/ 216 h 432"/>
                <a:gd name="T38" fmla="*/ 0 w 288"/>
                <a:gd name="T39" fmla="*/ 216 h 432"/>
                <a:gd name="T40" fmla="*/ 2 w 288"/>
                <a:gd name="T41" fmla="*/ 238 h 432"/>
                <a:gd name="T42" fmla="*/ 6 w 288"/>
                <a:gd name="T43" fmla="*/ 260 h 432"/>
                <a:gd name="T44" fmla="*/ 12 w 288"/>
                <a:gd name="T45" fmla="*/ 280 h 432"/>
                <a:gd name="T46" fmla="*/ 22 w 288"/>
                <a:gd name="T47" fmla="*/ 300 h 432"/>
                <a:gd name="T48" fmla="*/ 34 w 288"/>
                <a:gd name="T49" fmla="*/ 318 h 432"/>
                <a:gd name="T50" fmla="*/ 50 w 288"/>
                <a:gd name="T51" fmla="*/ 336 h 432"/>
                <a:gd name="T52" fmla="*/ 66 w 288"/>
                <a:gd name="T53" fmla="*/ 354 h 432"/>
                <a:gd name="T54" fmla="*/ 84 w 288"/>
                <a:gd name="T55" fmla="*/ 368 h 432"/>
                <a:gd name="T56" fmla="*/ 104 w 288"/>
                <a:gd name="T57" fmla="*/ 382 h 432"/>
                <a:gd name="T58" fmla="*/ 126 w 288"/>
                <a:gd name="T59" fmla="*/ 396 h 432"/>
                <a:gd name="T60" fmla="*/ 150 w 288"/>
                <a:gd name="T61" fmla="*/ 406 h 432"/>
                <a:gd name="T62" fmla="*/ 176 w 288"/>
                <a:gd name="T63" fmla="*/ 416 h 432"/>
                <a:gd name="T64" fmla="*/ 202 w 288"/>
                <a:gd name="T65" fmla="*/ 422 h 432"/>
                <a:gd name="T66" fmla="*/ 230 w 288"/>
                <a:gd name="T67" fmla="*/ 428 h 432"/>
                <a:gd name="T68" fmla="*/ 258 w 288"/>
                <a:gd name="T69" fmla="*/ 430 h 432"/>
                <a:gd name="T70" fmla="*/ 288 w 288"/>
                <a:gd name="T71" fmla="*/ 432 h 432"/>
                <a:gd name="T72" fmla="*/ 288 w 288"/>
                <a:gd name="T73" fmla="*/ 216 h 4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8"/>
                <a:gd name="T112" fmla="*/ 0 h 432"/>
                <a:gd name="T113" fmla="*/ 288 w 288"/>
                <a:gd name="T114" fmla="*/ 432 h 4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8" h="432">
                  <a:moveTo>
                    <a:pt x="288" y="216"/>
                  </a:moveTo>
                  <a:lnTo>
                    <a:pt x="288" y="216"/>
                  </a:lnTo>
                  <a:lnTo>
                    <a:pt x="258" y="214"/>
                  </a:lnTo>
                  <a:lnTo>
                    <a:pt x="230" y="212"/>
                  </a:lnTo>
                  <a:lnTo>
                    <a:pt x="202" y="206"/>
                  </a:lnTo>
                  <a:lnTo>
                    <a:pt x="176" y="200"/>
                  </a:lnTo>
                  <a:lnTo>
                    <a:pt x="150" y="190"/>
                  </a:lnTo>
                  <a:lnTo>
                    <a:pt x="126" y="180"/>
                  </a:lnTo>
                  <a:lnTo>
                    <a:pt x="104" y="166"/>
                  </a:lnTo>
                  <a:lnTo>
                    <a:pt x="84" y="152"/>
                  </a:lnTo>
                  <a:lnTo>
                    <a:pt x="66" y="138"/>
                  </a:lnTo>
                  <a:lnTo>
                    <a:pt x="50" y="120"/>
                  </a:lnTo>
                  <a:lnTo>
                    <a:pt x="34" y="102"/>
                  </a:lnTo>
                  <a:lnTo>
                    <a:pt x="22" y="84"/>
                  </a:lnTo>
                  <a:lnTo>
                    <a:pt x="12" y="64"/>
                  </a:lnTo>
                  <a:lnTo>
                    <a:pt x="6" y="44"/>
                  </a:lnTo>
                  <a:lnTo>
                    <a:pt x="2" y="22"/>
                  </a:lnTo>
                  <a:lnTo>
                    <a:pt x="0" y="0"/>
                  </a:lnTo>
                  <a:lnTo>
                    <a:pt x="0" y="216"/>
                  </a:lnTo>
                  <a:lnTo>
                    <a:pt x="2" y="238"/>
                  </a:lnTo>
                  <a:lnTo>
                    <a:pt x="6" y="260"/>
                  </a:lnTo>
                  <a:lnTo>
                    <a:pt x="12" y="280"/>
                  </a:lnTo>
                  <a:lnTo>
                    <a:pt x="22" y="300"/>
                  </a:lnTo>
                  <a:lnTo>
                    <a:pt x="34" y="318"/>
                  </a:lnTo>
                  <a:lnTo>
                    <a:pt x="50" y="336"/>
                  </a:lnTo>
                  <a:lnTo>
                    <a:pt x="66" y="354"/>
                  </a:lnTo>
                  <a:lnTo>
                    <a:pt x="84" y="368"/>
                  </a:lnTo>
                  <a:lnTo>
                    <a:pt x="104" y="382"/>
                  </a:lnTo>
                  <a:lnTo>
                    <a:pt x="126" y="396"/>
                  </a:lnTo>
                  <a:lnTo>
                    <a:pt x="150" y="406"/>
                  </a:lnTo>
                  <a:lnTo>
                    <a:pt x="176" y="416"/>
                  </a:lnTo>
                  <a:lnTo>
                    <a:pt x="202" y="422"/>
                  </a:lnTo>
                  <a:lnTo>
                    <a:pt x="230" y="428"/>
                  </a:lnTo>
                  <a:lnTo>
                    <a:pt x="258" y="430"/>
                  </a:lnTo>
                  <a:lnTo>
                    <a:pt x="288" y="432"/>
                  </a:lnTo>
                  <a:lnTo>
                    <a:pt x="288" y="216"/>
                  </a:lnTo>
                  <a:close/>
                </a:path>
              </a:pathLst>
            </a:custGeom>
            <a:solidFill>
              <a:srgbClr val="00467A"/>
            </a:solidFill>
            <a:ln w="9525">
              <a:noFill/>
              <a:miter lim="800000"/>
              <a:headEnd/>
              <a:tailEnd/>
            </a:ln>
          </p:spPr>
          <p:txBody>
            <a:bodyPr/>
            <a:lstStyle/>
            <a:p>
              <a:endParaRPr lang="zh-CN" altLang="en-US">
                <a:solidFill>
                  <a:srgbClr val="000000"/>
                </a:solidFill>
                <a:latin typeface="微软雅黑" charset="-122"/>
              </a:endParaRPr>
            </a:p>
          </p:txBody>
        </p:sp>
        <p:sp>
          <p:nvSpPr>
            <p:cNvPr id="39958" name="Freeform 41"/>
            <p:cNvSpPr>
              <a:spLocks noEditPoints="1"/>
            </p:cNvSpPr>
            <p:nvPr/>
          </p:nvSpPr>
          <p:spPr bwMode="auto">
            <a:xfrm>
              <a:off x="2294" y="1280"/>
              <a:ext cx="2016" cy="864"/>
            </a:xfrm>
            <a:custGeom>
              <a:avLst/>
              <a:gdLst>
                <a:gd name="T0" fmla="*/ 1440 w 2016"/>
                <a:gd name="T1" fmla="*/ 864 h 864"/>
                <a:gd name="T2" fmla="*/ 1612 w 2016"/>
                <a:gd name="T3" fmla="*/ 844 h 864"/>
                <a:gd name="T4" fmla="*/ 1762 w 2016"/>
                <a:gd name="T5" fmla="*/ 790 h 864"/>
                <a:gd name="T6" fmla="*/ 1884 w 2016"/>
                <a:gd name="T7" fmla="*/ 706 h 864"/>
                <a:gd name="T8" fmla="*/ 1946 w 2016"/>
                <a:gd name="T9" fmla="*/ 638 h 864"/>
                <a:gd name="T10" fmla="*/ 1982 w 2016"/>
                <a:gd name="T11" fmla="*/ 580 h 864"/>
                <a:gd name="T12" fmla="*/ 2004 w 2016"/>
                <a:gd name="T13" fmla="*/ 520 h 864"/>
                <a:gd name="T14" fmla="*/ 2016 w 2016"/>
                <a:gd name="T15" fmla="*/ 454 h 864"/>
                <a:gd name="T16" fmla="*/ 2016 w 2016"/>
                <a:gd name="T17" fmla="*/ 410 h 864"/>
                <a:gd name="T18" fmla="*/ 2004 w 2016"/>
                <a:gd name="T19" fmla="*/ 344 h 864"/>
                <a:gd name="T20" fmla="*/ 1982 w 2016"/>
                <a:gd name="T21" fmla="*/ 284 h 864"/>
                <a:gd name="T22" fmla="*/ 1946 w 2016"/>
                <a:gd name="T23" fmla="*/ 226 h 864"/>
                <a:gd name="T24" fmla="*/ 1884 w 2016"/>
                <a:gd name="T25" fmla="*/ 158 h 864"/>
                <a:gd name="T26" fmla="*/ 1762 w 2016"/>
                <a:gd name="T27" fmla="*/ 74 h 864"/>
                <a:gd name="T28" fmla="*/ 1612 w 2016"/>
                <a:gd name="T29" fmla="*/ 20 h 864"/>
                <a:gd name="T30" fmla="*/ 1440 w 2016"/>
                <a:gd name="T31" fmla="*/ 0 h 864"/>
                <a:gd name="T32" fmla="*/ 518 w 2016"/>
                <a:gd name="T33" fmla="*/ 2 h 864"/>
                <a:gd name="T34" fmla="*/ 352 w 2016"/>
                <a:gd name="T35" fmla="*/ 34 h 864"/>
                <a:gd name="T36" fmla="*/ 210 w 2016"/>
                <a:gd name="T37" fmla="*/ 98 h 864"/>
                <a:gd name="T38" fmla="*/ 98 w 2016"/>
                <a:gd name="T39" fmla="*/ 190 h 864"/>
                <a:gd name="T40" fmla="*/ 56 w 2016"/>
                <a:gd name="T41" fmla="*/ 244 h 864"/>
                <a:gd name="T42" fmla="*/ 26 w 2016"/>
                <a:gd name="T43" fmla="*/ 304 h 864"/>
                <a:gd name="T44" fmla="*/ 6 w 2016"/>
                <a:gd name="T45" fmla="*/ 366 h 864"/>
                <a:gd name="T46" fmla="*/ 0 w 2016"/>
                <a:gd name="T47" fmla="*/ 432 h 864"/>
                <a:gd name="T48" fmla="*/ 2 w 2016"/>
                <a:gd name="T49" fmla="*/ 476 h 864"/>
                <a:gd name="T50" fmla="*/ 18 w 2016"/>
                <a:gd name="T51" fmla="*/ 540 h 864"/>
                <a:gd name="T52" fmla="*/ 46 w 2016"/>
                <a:gd name="T53" fmla="*/ 600 h 864"/>
                <a:gd name="T54" fmla="*/ 84 w 2016"/>
                <a:gd name="T55" fmla="*/ 656 h 864"/>
                <a:gd name="T56" fmla="*/ 168 w 2016"/>
                <a:gd name="T57" fmla="*/ 738 h 864"/>
                <a:gd name="T58" fmla="*/ 302 w 2016"/>
                <a:gd name="T59" fmla="*/ 812 h 864"/>
                <a:gd name="T60" fmla="*/ 460 w 2016"/>
                <a:gd name="T61" fmla="*/ 856 h 864"/>
                <a:gd name="T62" fmla="*/ 576 w 2016"/>
                <a:gd name="T63" fmla="*/ 864 h 864"/>
                <a:gd name="T64" fmla="*/ 1440 w 2016"/>
                <a:gd name="T65" fmla="*/ 216 h 864"/>
                <a:gd name="T66" fmla="*/ 1526 w 2016"/>
                <a:gd name="T67" fmla="*/ 226 h 864"/>
                <a:gd name="T68" fmla="*/ 1602 w 2016"/>
                <a:gd name="T69" fmla="*/ 252 h 864"/>
                <a:gd name="T70" fmla="*/ 1662 w 2016"/>
                <a:gd name="T71" fmla="*/ 294 h 864"/>
                <a:gd name="T72" fmla="*/ 1706 w 2016"/>
                <a:gd name="T73" fmla="*/ 348 h 864"/>
                <a:gd name="T74" fmla="*/ 1726 w 2016"/>
                <a:gd name="T75" fmla="*/ 410 h 864"/>
                <a:gd name="T76" fmla="*/ 1726 w 2016"/>
                <a:gd name="T77" fmla="*/ 454 h 864"/>
                <a:gd name="T78" fmla="*/ 1706 w 2016"/>
                <a:gd name="T79" fmla="*/ 516 h 864"/>
                <a:gd name="T80" fmla="*/ 1662 w 2016"/>
                <a:gd name="T81" fmla="*/ 570 h 864"/>
                <a:gd name="T82" fmla="*/ 1602 w 2016"/>
                <a:gd name="T83" fmla="*/ 612 h 864"/>
                <a:gd name="T84" fmla="*/ 1526 w 2016"/>
                <a:gd name="T85" fmla="*/ 638 h 864"/>
                <a:gd name="T86" fmla="*/ 1440 w 2016"/>
                <a:gd name="T87" fmla="*/ 648 h 864"/>
                <a:gd name="T88" fmla="*/ 546 w 2016"/>
                <a:gd name="T89" fmla="*/ 646 h 864"/>
                <a:gd name="T90" fmla="*/ 464 w 2016"/>
                <a:gd name="T91" fmla="*/ 632 h 864"/>
                <a:gd name="T92" fmla="*/ 392 w 2016"/>
                <a:gd name="T93" fmla="*/ 598 h 864"/>
                <a:gd name="T94" fmla="*/ 338 w 2016"/>
                <a:gd name="T95" fmla="*/ 552 h 864"/>
                <a:gd name="T96" fmla="*/ 300 w 2016"/>
                <a:gd name="T97" fmla="*/ 496 h 864"/>
                <a:gd name="T98" fmla="*/ 288 w 2016"/>
                <a:gd name="T99" fmla="*/ 432 h 864"/>
                <a:gd name="T100" fmla="*/ 294 w 2016"/>
                <a:gd name="T101" fmla="*/ 388 h 864"/>
                <a:gd name="T102" fmla="*/ 322 w 2016"/>
                <a:gd name="T103" fmla="*/ 330 h 864"/>
                <a:gd name="T104" fmla="*/ 372 w 2016"/>
                <a:gd name="T105" fmla="*/ 280 h 864"/>
                <a:gd name="T106" fmla="*/ 438 w 2016"/>
                <a:gd name="T107" fmla="*/ 242 h 864"/>
                <a:gd name="T108" fmla="*/ 518 w 2016"/>
                <a:gd name="T109" fmla="*/ 220 h 864"/>
                <a:gd name="T110" fmla="*/ 576 w 2016"/>
                <a:gd name="T111" fmla="*/ 216 h 86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16"/>
                <a:gd name="T169" fmla="*/ 0 h 864"/>
                <a:gd name="T170" fmla="*/ 2016 w 2016"/>
                <a:gd name="T171" fmla="*/ 864 h 86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16" h="864">
                  <a:moveTo>
                    <a:pt x="576" y="864"/>
                  </a:moveTo>
                  <a:lnTo>
                    <a:pt x="1440" y="864"/>
                  </a:lnTo>
                  <a:lnTo>
                    <a:pt x="1498" y="862"/>
                  </a:lnTo>
                  <a:lnTo>
                    <a:pt x="1556" y="856"/>
                  </a:lnTo>
                  <a:lnTo>
                    <a:pt x="1612" y="844"/>
                  </a:lnTo>
                  <a:lnTo>
                    <a:pt x="1664" y="830"/>
                  </a:lnTo>
                  <a:lnTo>
                    <a:pt x="1714" y="812"/>
                  </a:lnTo>
                  <a:lnTo>
                    <a:pt x="1762" y="790"/>
                  </a:lnTo>
                  <a:lnTo>
                    <a:pt x="1806" y="766"/>
                  </a:lnTo>
                  <a:lnTo>
                    <a:pt x="1848" y="738"/>
                  </a:lnTo>
                  <a:lnTo>
                    <a:pt x="1884" y="706"/>
                  </a:lnTo>
                  <a:lnTo>
                    <a:pt x="1918" y="674"/>
                  </a:lnTo>
                  <a:lnTo>
                    <a:pt x="1932" y="656"/>
                  </a:lnTo>
                  <a:lnTo>
                    <a:pt x="1946" y="638"/>
                  </a:lnTo>
                  <a:lnTo>
                    <a:pt x="1960" y="620"/>
                  </a:lnTo>
                  <a:lnTo>
                    <a:pt x="1970" y="600"/>
                  </a:lnTo>
                  <a:lnTo>
                    <a:pt x="1982" y="580"/>
                  </a:lnTo>
                  <a:lnTo>
                    <a:pt x="1990" y="560"/>
                  </a:lnTo>
                  <a:lnTo>
                    <a:pt x="1998" y="540"/>
                  </a:lnTo>
                  <a:lnTo>
                    <a:pt x="2004" y="520"/>
                  </a:lnTo>
                  <a:lnTo>
                    <a:pt x="2010" y="498"/>
                  </a:lnTo>
                  <a:lnTo>
                    <a:pt x="2014" y="476"/>
                  </a:lnTo>
                  <a:lnTo>
                    <a:pt x="2016" y="454"/>
                  </a:lnTo>
                  <a:lnTo>
                    <a:pt x="2016" y="432"/>
                  </a:lnTo>
                  <a:lnTo>
                    <a:pt x="2016" y="410"/>
                  </a:lnTo>
                  <a:lnTo>
                    <a:pt x="2014" y="388"/>
                  </a:lnTo>
                  <a:lnTo>
                    <a:pt x="2010" y="366"/>
                  </a:lnTo>
                  <a:lnTo>
                    <a:pt x="2004" y="344"/>
                  </a:lnTo>
                  <a:lnTo>
                    <a:pt x="1998" y="324"/>
                  </a:lnTo>
                  <a:lnTo>
                    <a:pt x="1990" y="304"/>
                  </a:lnTo>
                  <a:lnTo>
                    <a:pt x="1982" y="284"/>
                  </a:lnTo>
                  <a:lnTo>
                    <a:pt x="1970" y="264"/>
                  </a:lnTo>
                  <a:lnTo>
                    <a:pt x="1960" y="244"/>
                  </a:lnTo>
                  <a:lnTo>
                    <a:pt x="1946" y="226"/>
                  </a:lnTo>
                  <a:lnTo>
                    <a:pt x="1932" y="208"/>
                  </a:lnTo>
                  <a:lnTo>
                    <a:pt x="1918" y="190"/>
                  </a:lnTo>
                  <a:lnTo>
                    <a:pt x="1884" y="158"/>
                  </a:lnTo>
                  <a:lnTo>
                    <a:pt x="1848" y="126"/>
                  </a:lnTo>
                  <a:lnTo>
                    <a:pt x="1806" y="98"/>
                  </a:lnTo>
                  <a:lnTo>
                    <a:pt x="1762" y="74"/>
                  </a:lnTo>
                  <a:lnTo>
                    <a:pt x="1714" y="52"/>
                  </a:lnTo>
                  <a:lnTo>
                    <a:pt x="1664" y="34"/>
                  </a:lnTo>
                  <a:lnTo>
                    <a:pt x="1612" y="20"/>
                  </a:lnTo>
                  <a:lnTo>
                    <a:pt x="1556" y="8"/>
                  </a:lnTo>
                  <a:lnTo>
                    <a:pt x="1498" y="2"/>
                  </a:lnTo>
                  <a:lnTo>
                    <a:pt x="1440" y="0"/>
                  </a:lnTo>
                  <a:lnTo>
                    <a:pt x="576" y="0"/>
                  </a:lnTo>
                  <a:lnTo>
                    <a:pt x="518" y="2"/>
                  </a:lnTo>
                  <a:lnTo>
                    <a:pt x="460" y="8"/>
                  </a:lnTo>
                  <a:lnTo>
                    <a:pt x="404" y="20"/>
                  </a:lnTo>
                  <a:lnTo>
                    <a:pt x="352" y="34"/>
                  </a:lnTo>
                  <a:lnTo>
                    <a:pt x="302" y="52"/>
                  </a:lnTo>
                  <a:lnTo>
                    <a:pt x="254" y="74"/>
                  </a:lnTo>
                  <a:lnTo>
                    <a:pt x="210" y="98"/>
                  </a:lnTo>
                  <a:lnTo>
                    <a:pt x="168" y="126"/>
                  </a:lnTo>
                  <a:lnTo>
                    <a:pt x="132" y="158"/>
                  </a:lnTo>
                  <a:lnTo>
                    <a:pt x="98" y="190"/>
                  </a:lnTo>
                  <a:lnTo>
                    <a:pt x="84" y="208"/>
                  </a:lnTo>
                  <a:lnTo>
                    <a:pt x="70" y="226"/>
                  </a:lnTo>
                  <a:lnTo>
                    <a:pt x="56" y="244"/>
                  </a:lnTo>
                  <a:lnTo>
                    <a:pt x="46" y="264"/>
                  </a:lnTo>
                  <a:lnTo>
                    <a:pt x="34" y="284"/>
                  </a:lnTo>
                  <a:lnTo>
                    <a:pt x="26" y="304"/>
                  </a:lnTo>
                  <a:lnTo>
                    <a:pt x="18" y="324"/>
                  </a:lnTo>
                  <a:lnTo>
                    <a:pt x="12" y="344"/>
                  </a:lnTo>
                  <a:lnTo>
                    <a:pt x="6" y="366"/>
                  </a:lnTo>
                  <a:lnTo>
                    <a:pt x="2" y="388"/>
                  </a:lnTo>
                  <a:lnTo>
                    <a:pt x="0" y="410"/>
                  </a:lnTo>
                  <a:lnTo>
                    <a:pt x="0" y="432"/>
                  </a:lnTo>
                  <a:lnTo>
                    <a:pt x="0" y="454"/>
                  </a:lnTo>
                  <a:lnTo>
                    <a:pt x="2" y="476"/>
                  </a:lnTo>
                  <a:lnTo>
                    <a:pt x="6" y="498"/>
                  </a:lnTo>
                  <a:lnTo>
                    <a:pt x="12" y="520"/>
                  </a:lnTo>
                  <a:lnTo>
                    <a:pt x="18" y="540"/>
                  </a:lnTo>
                  <a:lnTo>
                    <a:pt x="26" y="560"/>
                  </a:lnTo>
                  <a:lnTo>
                    <a:pt x="34" y="580"/>
                  </a:lnTo>
                  <a:lnTo>
                    <a:pt x="46" y="600"/>
                  </a:lnTo>
                  <a:lnTo>
                    <a:pt x="56" y="620"/>
                  </a:lnTo>
                  <a:lnTo>
                    <a:pt x="70" y="638"/>
                  </a:lnTo>
                  <a:lnTo>
                    <a:pt x="84" y="656"/>
                  </a:lnTo>
                  <a:lnTo>
                    <a:pt x="98" y="674"/>
                  </a:lnTo>
                  <a:lnTo>
                    <a:pt x="132" y="706"/>
                  </a:lnTo>
                  <a:lnTo>
                    <a:pt x="168" y="738"/>
                  </a:lnTo>
                  <a:lnTo>
                    <a:pt x="210" y="766"/>
                  </a:lnTo>
                  <a:lnTo>
                    <a:pt x="254" y="790"/>
                  </a:lnTo>
                  <a:lnTo>
                    <a:pt x="302" y="812"/>
                  </a:lnTo>
                  <a:lnTo>
                    <a:pt x="352" y="830"/>
                  </a:lnTo>
                  <a:lnTo>
                    <a:pt x="404" y="844"/>
                  </a:lnTo>
                  <a:lnTo>
                    <a:pt x="460" y="856"/>
                  </a:lnTo>
                  <a:lnTo>
                    <a:pt x="518" y="862"/>
                  </a:lnTo>
                  <a:lnTo>
                    <a:pt x="576" y="864"/>
                  </a:lnTo>
                  <a:close/>
                  <a:moveTo>
                    <a:pt x="576" y="216"/>
                  </a:moveTo>
                  <a:lnTo>
                    <a:pt x="1440" y="216"/>
                  </a:lnTo>
                  <a:lnTo>
                    <a:pt x="1470" y="218"/>
                  </a:lnTo>
                  <a:lnTo>
                    <a:pt x="1498" y="220"/>
                  </a:lnTo>
                  <a:lnTo>
                    <a:pt x="1526" y="226"/>
                  </a:lnTo>
                  <a:lnTo>
                    <a:pt x="1552" y="232"/>
                  </a:lnTo>
                  <a:lnTo>
                    <a:pt x="1578" y="242"/>
                  </a:lnTo>
                  <a:lnTo>
                    <a:pt x="1602" y="252"/>
                  </a:lnTo>
                  <a:lnTo>
                    <a:pt x="1624" y="266"/>
                  </a:lnTo>
                  <a:lnTo>
                    <a:pt x="1644" y="280"/>
                  </a:lnTo>
                  <a:lnTo>
                    <a:pt x="1662" y="294"/>
                  </a:lnTo>
                  <a:lnTo>
                    <a:pt x="1678" y="312"/>
                  </a:lnTo>
                  <a:lnTo>
                    <a:pt x="1694" y="330"/>
                  </a:lnTo>
                  <a:lnTo>
                    <a:pt x="1706" y="348"/>
                  </a:lnTo>
                  <a:lnTo>
                    <a:pt x="1716" y="368"/>
                  </a:lnTo>
                  <a:lnTo>
                    <a:pt x="1722" y="388"/>
                  </a:lnTo>
                  <a:lnTo>
                    <a:pt x="1726" y="410"/>
                  </a:lnTo>
                  <a:lnTo>
                    <a:pt x="1728" y="432"/>
                  </a:lnTo>
                  <a:lnTo>
                    <a:pt x="1726" y="454"/>
                  </a:lnTo>
                  <a:lnTo>
                    <a:pt x="1722" y="476"/>
                  </a:lnTo>
                  <a:lnTo>
                    <a:pt x="1716" y="496"/>
                  </a:lnTo>
                  <a:lnTo>
                    <a:pt x="1706" y="516"/>
                  </a:lnTo>
                  <a:lnTo>
                    <a:pt x="1694" y="534"/>
                  </a:lnTo>
                  <a:lnTo>
                    <a:pt x="1678" y="552"/>
                  </a:lnTo>
                  <a:lnTo>
                    <a:pt x="1662" y="570"/>
                  </a:lnTo>
                  <a:lnTo>
                    <a:pt x="1644" y="584"/>
                  </a:lnTo>
                  <a:lnTo>
                    <a:pt x="1624" y="598"/>
                  </a:lnTo>
                  <a:lnTo>
                    <a:pt x="1602" y="612"/>
                  </a:lnTo>
                  <a:lnTo>
                    <a:pt x="1578" y="622"/>
                  </a:lnTo>
                  <a:lnTo>
                    <a:pt x="1552" y="632"/>
                  </a:lnTo>
                  <a:lnTo>
                    <a:pt x="1526" y="638"/>
                  </a:lnTo>
                  <a:lnTo>
                    <a:pt x="1498" y="644"/>
                  </a:lnTo>
                  <a:lnTo>
                    <a:pt x="1470" y="646"/>
                  </a:lnTo>
                  <a:lnTo>
                    <a:pt x="1440" y="648"/>
                  </a:lnTo>
                  <a:lnTo>
                    <a:pt x="576" y="648"/>
                  </a:lnTo>
                  <a:lnTo>
                    <a:pt x="546" y="646"/>
                  </a:lnTo>
                  <a:lnTo>
                    <a:pt x="518" y="644"/>
                  </a:lnTo>
                  <a:lnTo>
                    <a:pt x="490" y="638"/>
                  </a:lnTo>
                  <a:lnTo>
                    <a:pt x="464" y="632"/>
                  </a:lnTo>
                  <a:lnTo>
                    <a:pt x="438" y="622"/>
                  </a:lnTo>
                  <a:lnTo>
                    <a:pt x="414" y="612"/>
                  </a:lnTo>
                  <a:lnTo>
                    <a:pt x="392" y="598"/>
                  </a:lnTo>
                  <a:lnTo>
                    <a:pt x="372" y="584"/>
                  </a:lnTo>
                  <a:lnTo>
                    <a:pt x="354" y="570"/>
                  </a:lnTo>
                  <a:lnTo>
                    <a:pt x="338" y="552"/>
                  </a:lnTo>
                  <a:lnTo>
                    <a:pt x="322" y="534"/>
                  </a:lnTo>
                  <a:lnTo>
                    <a:pt x="310" y="516"/>
                  </a:lnTo>
                  <a:lnTo>
                    <a:pt x="300" y="496"/>
                  </a:lnTo>
                  <a:lnTo>
                    <a:pt x="294" y="476"/>
                  </a:lnTo>
                  <a:lnTo>
                    <a:pt x="290" y="454"/>
                  </a:lnTo>
                  <a:lnTo>
                    <a:pt x="288" y="432"/>
                  </a:lnTo>
                  <a:lnTo>
                    <a:pt x="290" y="410"/>
                  </a:lnTo>
                  <a:lnTo>
                    <a:pt x="294" y="388"/>
                  </a:lnTo>
                  <a:lnTo>
                    <a:pt x="300" y="368"/>
                  </a:lnTo>
                  <a:lnTo>
                    <a:pt x="310" y="348"/>
                  </a:lnTo>
                  <a:lnTo>
                    <a:pt x="322" y="330"/>
                  </a:lnTo>
                  <a:lnTo>
                    <a:pt x="338" y="312"/>
                  </a:lnTo>
                  <a:lnTo>
                    <a:pt x="354" y="294"/>
                  </a:lnTo>
                  <a:lnTo>
                    <a:pt x="372" y="280"/>
                  </a:lnTo>
                  <a:lnTo>
                    <a:pt x="392" y="266"/>
                  </a:lnTo>
                  <a:lnTo>
                    <a:pt x="414" y="252"/>
                  </a:lnTo>
                  <a:lnTo>
                    <a:pt x="438" y="242"/>
                  </a:lnTo>
                  <a:lnTo>
                    <a:pt x="464" y="232"/>
                  </a:lnTo>
                  <a:lnTo>
                    <a:pt x="490" y="226"/>
                  </a:lnTo>
                  <a:lnTo>
                    <a:pt x="518" y="220"/>
                  </a:lnTo>
                  <a:lnTo>
                    <a:pt x="546" y="218"/>
                  </a:lnTo>
                  <a:lnTo>
                    <a:pt x="576" y="216"/>
                  </a:lnTo>
                  <a:close/>
                </a:path>
              </a:pathLst>
            </a:custGeom>
            <a:solidFill>
              <a:srgbClr val="002E8A"/>
            </a:solidFill>
            <a:ln w="9525">
              <a:noFill/>
              <a:miter lim="800000"/>
              <a:headEnd/>
              <a:tailEnd/>
            </a:ln>
          </p:spPr>
          <p:txBody>
            <a:bodyPr/>
            <a:lstStyle/>
            <a:p>
              <a:endParaRPr lang="zh-CN" altLang="en-US">
                <a:solidFill>
                  <a:srgbClr val="000000"/>
                </a:solidFill>
                <a:latin typeface="微软雅黑" charset="-122"/>
              </a:endParaRPr>
            </a:p>
          </p:txBody>
        </p:sp>
        <p:sp>
          <p:nvSpPr>
            <p:cNvPr id="39959" name="Rectangle 42"/>
            <p:cNvSpPr>
              <a:spLocks noChangeArrowheads="1"/>
            </p:cNvSpPr>
            <p:nvPr/>
          </p:nvSpPr>
          <p:spPr bwMode="auto">
            <a:xfrm>
              <a:off x="2870" y="1071"/>
              <a:ext cx="864" cy="216"/>
            </a:xfrm>
            <a:prstGeom prst="rect">
              <a:avLst/>
            </a:prstGeom>
            <a:solidFill>
              <a:srgbClr val="0070C0"/>
            </a:solidFill>
            <a:ln w="9525">
              <a:noFill/>
              <a:miter lim="800000"/>
              <a:headEnd/>
              <a:tailEnd/>
            </a:ln>
          </p:spPr>
          <p:txBody>
            <a:bodyPr/>
            <a:lstStyle/>
            <a:p>
              <a:endParaRPr lang="zh-CN" altLang="en-US">
                <a:solidFill>
                  <a:srgbClr val="000000"/>
                </a:solidFill>
                <a:latin typeface="微软雅黑" charset="-122"/>
              </a:endParaRPr>
            </a:p>
          </p:txBody>
        </p:sp>
        <p:sp>
          <p:nvSpPr>
            <p:cNvPr id="39960" name="Freeform 43"/>
            <p:cNvSpPr>
              <a:spLocks/>
            </p:cNvSpPr>
            <p:nvPr/>
          </p:nvSpPr>
          <p:spPr bwMode="auto">
            <a:xfrm>
              <a:off x="2294" y="1071"/>
              <a:ext cx="576" cy="648"/>
            </a:xfrm>
            <a:custGeom>
              <a:avLst/>
              <a:gdLst>
                <a:gd name="T0" fmla="*/ 576 w 576"/>
                <a:gd name="T1" fmla="*/ 216 h 648"/>
                <a:gd name="T2" fmla="*/ 576 w 576"/>
                <a:gd name="T3" fmla="*/ 216 h 648"/>
                <a:gd name="T4" fmla="*/ 518 w 576"/>
                <a:gd name="T5" fmla="*/ 218 h 648"/>
                <a:gd name="T6" fmla="*/ 460 w 576"/>
                <a:gd name="T7" fmla="*/ 224 h 648"/>
                <a:gd name="T8" fmla="*/ 404 w 576"/>
                <a:gd name="T9" fmla="*/ 236 h 648"/>
                <a:gd name="T10" fmla="*/ 352 w 576"/>
                <a:gd name="T11" fmla="*/ 250 h 648"/>
                <a:gd name="T12" fmla="*/ 302 w 576"/>
                <a:gd name="T13" fmla="*/ 268 h 648"/>
                <a:gd name="T14" fmla="*/ 254 w 576"/>
                <a:gd name="T15" fmla="*/ 290 h 648"/>
                <a:gd name="T16" fmla="*/ 210 w 576"/>
                <a:gd name="T17" fmla="*/ 314 h 648"/>
                <a:gd name="T18" fmla="*/ 168 w 576"/>
                <a:gd name="T19" fmla="*/ 342 h 648"/>
                <a:gd name="T20" fmla="*/ 132 w 576"/>
                <a:gd name="T21" fmla="*/ 374 h 648"/>
                <a:gd name="T22" fmla="*/ 98 w 576"/>
                <a:gd name="T23" fmla="*/ 406 h 648"/>
                <a:gd name="T24" fmla="*/ 84 w 576"/>
                <a:gd name="T25" fmla="*/ 424 h 648"/>
                <a:gd name="T26" fmla="*/ 70 w 576"/>
                <a:gd name="T27" fmla="*/ 442 h 648"/>
                <a:gd name="T28" fmla="*/ 56 w 576"/>
                <a:gd name="T29" fmla="*/ 460 h 648"/>
                <a:gd name="T30" fmla="*/ 46 w 576"/>
                <a:gd name="T31" fmla="*/ 480 h 648"/>
                <a:gd name="T32" fmla="*/ 34 w 576"/>
                <a:gd name="T33" fmla="*/ 500 h 648"/>
                <a:gd name="T34" fmla="*/ 26 w 576"/>
                <a:gd name="T35" fmla="*/ 520 h 648"/>
                <a:gd name="T36" fmla="*/ 18 w 576"/>
                <a:gd name="T37" fmla="*/ 540 h 648"/>
                <a:gd name="T38" fmla="*/ 12 w 576"/>
                <a:gd name="T39" fmla="*/ 560 h 648"/>
                <a:gd name="T40" fmla="*/ 6 w 576"/>
                <a:gd name="T41" fmla="*/ 582 h 648"/>
                <a:gd name="T42" fmla="*/ 2 w 576"/>
                <a:gd name="T43" fmla="*/ 604 h 648"/>
                <a:gd name="T44" fmla="*/ 0 w 576"/>
                <a:gd name="T45" fmla="*/ 626 h 648"/>
                <a:gd name="T46" fmla="*/ 0 w 576"/>
                <a:gd name="T47" fmla="*/ 648 h 648"/>
                <a:gd name="T48" fmla="*/ 0 w 576"/>
                <a:gd name="T49" fmla="*/ 432 h 648"/>
                <a:gd name="T50" fmla="*/ 0 w 576"/>
                <a:gd name="T51" fmla="*/ 432 h 648"/>
                <a:gd name="T52" fmla="*/ 0 w 576"/>
                <a:gd name="T53" fmla="*/ 410 h 648"/>
                <a:gd name="T54" fmla="*/ 2 w 576"/>
                <a:gd name="T55" fmla="*/ 388 h 648"/>
                <a:gd name="T56" fmla="*/ 6 w 576"/>
                <a:gd name="T57" fmla="*/ 366 h 648"/>
                <a:gd name="T58" fmla="*/ 12 w 576"/>
                <a:gd name="T59" fmla="*/ 344 h 648"/>
                <a:gd name="T60" fmla="*/ 18 w 576"/>
                <a:gd name="T61" fmla="*/ 324 h 648"/>
                <a:gd name="T62" fmla="*/ 26 w 576"/>
                <a:gd name="T63" fmla="*/ 304 h 648"/>
                <a:gd name="T64" fmla="*/ 34 w 576"/>
                <a:gd name="T65" fmla="*/ 284 h 648"/>
                <a:gd name="T66" fmla="*/ 46 w 576"/>
                <a:gd name="T67" fmla="*/ 264 h 648"/>
                <a:gd name="T68" fmla="*/ 56 w 576"/>
                <a:gd name="T69" fmla="*/ 244 h 648"/>
                <a:gd name="T70" fmla="*/ 70 w 576"/>
                <a:gd name="T71" fmla="*/ 226 h 648"/>
                <a:gd name="T72" fmla="*/ 84 w 576"/>
                <a:gd name="T73" fmla="*/ 208 h 648"/>
                <a:gd name="T74" fmla="*/ 98 w 576"/>
                <a:gd name="T75" fmla="*/ 190 h 648"/>
                <a:gd name="T76" fmla="*/ 132 w 576"/>
                <a:gd name="T77" fmla="*/ 158 h 648"/>
                <a:gd name="T78" fmla="*/ 168 w 576"/>
                <a:gd name="T79" fmla="*/ 126 h 648"/>
                <a:gd name="T80" fmla="*/ 210 w 576"/>
                <a:gd name="T81" fmla="*/ 98 h 648"/>
                <a:gd name="T82" fmla="*/ 254 w 576"/>
                <a:gd name="T83" fmla="*/ 74 h 648"/>
                <a:gd name="T84" fmla="*/ 302 w 576"/>
                <a:gd name="T85" fmla="*/ 52 h 648"/>
                <a:gd name="T86" fmla="*/ 352 w 576"/>
                <a:gd name="T87" fmla="*/ 34 h 648"/>
                <a:gd name="T88" fmla="*/ 404 w 576"/>
                <a:gd name="T89" fmla="*/ 20 h 648"/>
                <a:gd name="T90" fmla="*/ 460 w 576"/>
                <a:gd name="T91" fmla="*/ 8 h 648"/>
                <a:gd name="T92" fmla="*/ 518 w 576"/>
                <a:gd name="T93" fmla="*/ 2 h 648"/>
                <a:gd name="T94" fmla="*/ 576 w 576"/>
                <a:gd name="T95" fmla="*/ 0 h 648"/>
                <a:gd name="T96" fmla="*/ 576 w 576"/>
                <a:gd name="T97" fmla="*/ 216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576" y="216"/>
                  </a:moveTo>
                  <a:lnTo>
                    <a:pt x="576" y="216"/>
                  </a:lnTo>
                  <a:lnTo>
                    <a:pt x="518" y="218"/>
                  </a:lnTo>
                  <a:lnTo>
                    <a:pt x="460" y="224"/>
                  </a:lnTo>
                  <a:lnTo>
                    <a:pt x="404" y="236"/>
                  </a:lnTo>
                  <a:lnTo>
                    <a:pt x="352" y="250"/>
                  </a:lnTo>
                  <a:lnTo>
                    <a:pt x="302" y="268"/>
                  </a:lnTo>
                  <a:lnTo>
                    <a:pt x="254" y="290"/>
                  </a:lnTo>
                  <a:lnTo>
                    <a:pt x="210" y="314"/>
                  </a:lnTo>
                  <a:lnTo>
                    <a:pt x="168" y="342"/>
                  </a:lnTo>
                  <a:lnTo>
                    <a:pt x="132" y="374"/>
                  </a:lnTo>
                  <a:lnTo>
                    <a:pt x="98" y="406"/>
                  </a:lnTo>
                  <a:lnTo>
                    <a:pt x="84" y="424"/>
                  </a:lnTo>
                  <a:lnTo>
                    <a:pt x="70" y="442"/>
                  </a:lnTo>
                  <a:lnTo>
                    <a:pt x="56" y="460"/>
                  </a:lnTo>
                  <a:lnTo>
                    <a:pt x="46" y="480"/>
                  </a:lnTo>
                  <a:lnTo>
                    <a:pt x="34" y="500"/>
                  </a:lnTo>
                  <a:lnTo>
                    <a:pt x="26" y="520"/>
                  </a:lnTo>
                  <a:lnTo>
                    <a:pt x="18" y="540"/>
                  </a:lnTo>
                  <a:lnTo>
                    <a:pt x="12" y="560"/>
                  </a:lnTo>
                  <a:lnTo>
                    <a:pt x="6" y="582"/>
                  </a:lnTo>
                  <a:lnTo>
                    <a:pt x="2" y="604"/>
                  </a:lnTo>
                  <a:lnTo>
                    <a:pt x="0" y="626"/>
                  </a:lnTo>
                  <a:lnTo>
                    <a:pt x="0" y="648"/>
                  </a:lnTo>
                  <a:lnTo>
                    <a:pt x="0" y="432"/>
                  </a:lnTo>
                  <a:lnTo>
                    <a:pt x="0" y="410"/>
                  </a:lnTo>
                  <a:lnTo>
                    <a:pt x="2" y="388"/>
                  </a:lnTo>
                  <a:lnTo>
                    <a:pt x="6" y="366"/>
                  </a:lnTo>
                  <a:lnTo>
                    <a:pt x="12" y="344"/>
                  </a:lnTo>
                  <a:lnTo>
                    <a:pt x="18" y="324"/>
                  </a:lnTo>
                  <a:lnTo>
                    <a:pt x="26" y="304"/>
                  </a:lnTo>
                  <a:lnTo>
                    <a:pt x="34" y="284"/>
                  </a:lnTo>
                  <a:lnTo>
                    <a:pt x="46" y="264"/>
                  </a:lnTo>
                  <a:lnTo>
                    <a:pt x="56" y="244"/>
                  </a:lnTo>
                  <a:lnTo>
                    <a:pt x="70" y="226"/>
                  </a:lnTo>
                  <a:lnTo>
                    <a:pt x="84" y="208"/>
                  </a:lnTo>
                  <a:lnTo>
                    <a:pt x="98" y="190"/>
                  </a:lnTo>
                  <a:lnTo>
                    <a:pt x="132" y="158"/>
                  </a:lnTo>
                  <a:lnTo>
                    <a:pt x="168" y="126"/>
                  </a:lnTo>
                  <a:lnTo>
                    <a:pt x="210" y="98"/>
                  </a:lnTo>
                  <a:lnTo>
                    <a:pt x="254" y="74"/>
                  </a:lnTo>
                  <a:lnTo>
                    <a:pt x="302" y="52"/>
                  </a:lnTo>
                  <a:lnTo>
                    <a:pt x="352" y="34"/>
                  </a:lnTo>
                  <a:lnTo>
                    <a:pt x="404" y="20"/>
                  </a:lnTo>
                  <a:lnTo>
                    <a:pt x="460" y="8"/>
                  </a:lnTo>
                  <a:lnTo>
                    <a:pt x="518" y="2"/>
                  </a:lnTo>
                  <a:lnTo>
                    <a:pt x="576" y="0"/>
                  </a:lnTo>
                  <a:lnTo>
                    <a:pt x="576" y="216"/>
                  </a:lnTo>
                  <a:close/>
                </a:path>
              </a:pathLst>
            </a:custGeom>
            <a:solidFill>
              <a:srgbClr val="0070C0"/>
            </a:solidFill>
            <a:ln w="9525">
              <a:noFill/>
              <a:miter lim="800000"/>
              <a:headEnd/>
              <a:tailEnd/>
            </a:ln>
          </p:spPr>
          <p:txBody>
            <a:bodyPr/>
            <a:lstStyle/>
            <a:p>
              <a:endParaRPr lang="zh-CN" altLang="en-US">
                <a:solidFill>
                  <a:srgbClr val="000000"/>
                </a:solidFill>
                <a:latin typeface="微软雅黑" charset="-122"/>
              </a:endParaRPr>
            </a:p>
          </p:txBody>
        </p:sp>
        <p:sp>
          <p:nvSpPr>
            <p:cNvPr id="39961" name="Freeform 44"/>
            <p:cNvSpPr>
              <a:spLocks/>
            </p:cNvSpPr>
            <p:nvPr/>
          </p:nvSpPr>
          <p:spPr bwMode="auto">
            <a:xfrm>
              <a:off x="3734" y="1071"/>
              <a:ext cx="576" cy="648"/>
            </a:xfrm>
            <a:custGeom>
              <a:avLst/>
              <a:gdLst>
                <a:gd name="T0" fmla="*/ 0 w 576"/>
                <a:gd name="T1" fmla="*/ 0 h 648"/>
                <a:gd name="T2" fmla="*/ 0 w 576"/>
                <a:gd name="T3" fmla="*/ 0 h 648"/>
                <a:gd name="T4" fmla="*/ 58 w 576"/>
                <a:gd name="T5" fmla="*/ 2 h 648"/>
                <a:gd name="T6" fmla="*/ 116 w 576"/>
                <a:gd name="T7" fmla="*/ 8 h 648"/>
                <a:gd name="T8" fmla="*/ 172 w 576"/>
                <a:gd name="T9" fmla="*/ 20 h 648"/>
                <a:gd name="T10" fmla="*/ 224 w 576"/>
                <a:gd name="T11" fmla="*/ 34 h 648"/>
                <a:gd name="T12" fmla="*/ 274 w 576"/>
                <a:gd name="T13" fmla="*/ 52 h 648"/>
                <a:gd name="T14" fmla="*/ 322 w 576"/>
                <a:gd name="T15" fmla="*/ 74 h 648"/>
                <a:gd name="T16" fmla="*/ 366 w 576"/>
                <a:gd name="T17" fmla="*/ 98 h 648"/>
                <a:gd name="T18" fmla="*/ 408 w 576"/>
                <a:gd name="T19" fmla="*/ 126 h 648"/>
                <a:gd name="T20" fmla="*/ 444 w 576"/>
                <a:gd name="T21" fmla="*/ 158 h 648"/>
                <a:gd name="T22" fmla="*/ 478 w 576"/>
                <a:gd name="T23" fmla="*/ 190 h 648"/>
                <a:gd name="T24" fmla="*/ 492 w 576"/>
                <a:gd name="T25" fmla="*/ 208 h 648"/>
                <a:gd name="T26" fmla="*/ 506 w 576"/>
                <a:gd name="T27" fmla="*/ 226 h 648"/>
                <a:gd name="T28" fmla="*/ 520 w 576"/>
                <a:gd name="T29" fmla="*/ 244 h 648"/>
                <a:gd name="T30" fmla="*/ 530 w 576"/>
                <a:gd name="T31" fmla="*/ 264 h 648"/>
                <a:gd name="T32" fmla="*/ 542 w 576"/>
                <a:gd name="T33" fmla="*/ 284 h 648"/>
                <a:gd name="T34" fmla="*/ 550 w 576"/>
                <a:gd name="T35" fmla="*/ 304 h 648"/>
                <a:gd name="T36" fmla="*/ 558 w 576"/>
                <a:gd name="T37" fmla="*/ 324 h 648"/>
                <a:gd name="T38" fmla="*/ 564 w 576"/>
                <a:gd name="T39" fmla="*/ 344 h 648"/>
                <a:gd name="T40" fmla="*/ 570 w 576"/>
                <a:gd name="T41" fmla="*/ 366 h 648"/>
                <a:gd name="T42" fmla="*/ 574 w 576"/>
                <a:gd name="T43" fmla="*/ 388 h 648"/>
                <a:gd name="T44" fmla="*/ 576 w 576"/>
                <a:gd name="T45" fmla="*/ 410 h 648"/>
                <a:gd name="T46" fmla="*/ 576 w 576"/>
                <a:gd name="T47" fmla="*/ 432 h 648"/>
                <a:gd name="T48" fmla="*/ 576 w 576"/>
                <a:gd name="T49" fmla="*/ 648 h 648"/>
                <a:gd name="T50" fmla="*/ 576 w 576"/>
                <a:gd name="T51" fmla="*/ 648 h 648"/>
                <a:gd name="T52" fmla="*/ 576 w 576"/>
                <a:gd name="T53" fmla="*/ 626 h 648"/>
                <a:gd name="T54" fmla="*/ 574 w 576"/>
                <a:gd name="T55" fmla="*/ 604 h 648"/>
                <a:gd name="T56" fmla="*/ 570 w 576"/>
                <a:gd name="T57" fmla="*/ 582 h 648"/>
                <a:gd name="T58" fmla="*/ 564 w 576"/>
                <a:gd name="T59" fmla="*/ 560 h 648"/>
                <a:gd name="T60" fmla="*/ 558 w 576"/>
                <a:gd name="T61" fmla="*/ 540 h 648"/>
                <a:gd name="T62" fmla="*/ 550 w 576"/>
                <a:gd name="T63" fmla="*/ 520 h 648"/>
                <a:gd name="T64" fmla="*/ 542 w 576"/>
                <a:gd name="T65" fmla="*/ 500 h 648"/>
                <a:gd name="T66" fmla="*/ 530 w 576"/>
                <a:gd name="T67" fmla="*/ 480 h 648"/>
                <a:gd name="T68" fmla="*/ 520 w 576"/>
                <a:gd name="T69" fmla="*/ 460 h 648"/>
                <a:gd name="T70" fmla="*/ 506 w 576"/>
                <a:gd name="T71" fmla="*/ 442 h 648"/>
                <a:gd name="T72" fmla="*/ 492 w 576"/>
                <a:gd name="T73" fmla="*/ 424 h 648"/>
                <a:gd name="T74" fmla="*/ 478 w 576"/>
                <a:gd name="T75" fmla="*/ 406 h 648"/>
                <a:gd name="T76" fmla="*/ 444 w 576"/>
                <a:gd name="T77" fmla="*/ 374 h 648"/>
                <a:gd name="T78" fmla="*/ 408 w 576"/>
                <a:gd name="T79" fmla="*/ 342 h 648"/>
                <a:gd name="T80" fmla="*/ 366 w 576"/>
                <a:gd name="T81" fmla="*/ 314 h 648"/>
                <a:gd name="T82" fmla="*/ 322 w 576"/>
                <a:gd name="T83" fmla="*/ 290 h 648"/>
                <a:gd name="T84" fmla="*/ 274 w 576"/>
                <a:gd name="T85" fmla="*/ 268 h 648"/>
                <a:gd name="T86" fmla="*/ 224 w 576"/>
                <a:gd name="T87" fmla="*/ 250 h 648"/>
                <a:gd name="T88" fmla="*/ 172 w 576"/>
                <a:gd name="T89" fmla="*/ 236 h 648"/>
                <a:gd name="T90" fmla="*/ 116 w 576"/>
                <a:gd name="T91" fmla="*/ 224 h 648"/>
                <a:gd name="T92" fmla="*/ 58 w 576"/>
                <a:gd name="T93" fmla="*/ 218 h 648"/>
                <a:gd name="T94" fmla="*/ 0 w 576"/>
                <a:gd name="T95" fmla="*/ 216 h 648"/>
                <a:gd name="T96" fmla="*/ 0 w 576"/>
                <a:gd name="T97" fmla="*/ 0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0" y="0"/>
                  </a:moveTo>
                  <a:lnTo>
                    <a:pt x="0" y="0"/>
                  </a:lnTo>
                  <a:lnTo>
                    <a:pt x="58" y="2"/>
                  </a:lnTo>
                  <a:lnTo>
                    <a:pt x="116" y="8"/>
                  </a:lnTo>
                  <a:lnTo>
                    <a:pt x="172" y="20"/>
                  </a:lnTo>
                  <a:lnTo>
                    <a:pt x="224" y="34"/>
                  </a:lnTo>
                  <a:lnTo>
                    <a:pt x="274" y="52"/>
                  </a:lnTo>
                  <a:lnTo>
                    <a:pt x="322" y="74"/>
                  </a:lnTo>
                  <a:lnTo>
                    <a:pt x="366" y="98"/>
                  </a:lnTo>
                  <a:lnTo>
                    <a:pt x="408" y="126"/>
                  </a:lnTo>
                  <a:lnTo>
                    <a:pt x="444" y="158"/>
                  </a:lnTo>
                  <a:lnTo>
                    <a:pt x="478" y="190"/>
                  </a:lnTo>
                  <a:lnTo>
                    <a:pt x="492" y="208"/>
                  </a:lnTo>
                  <a:lnTo>
                    <a:pt x="506" y="226"/>
                  </a:lnTo>
                  <a:lnTo>
                    <a:pt x="520" y="244"/>
                  </a:lnTo>
                  <a:lnTo>
                    <a:pt x="530" y="264"/>
                  </a:lnTo>
                  <a:lnTo>
                    <a:pt x="542" y="284"/>
                  </a:lnTo>
                  <a:lnTo>
                    <a:pt x="550" y="304"/>
                  </a:lnTo>
                  <a:lnTo>
                    <a:pt x="558" y="324"/>
                  </a:lnTo>
                  <a:lnTo>
                    <a:pt x="564" y="344"/>
                  </a:lnTo>
                  <a:lnTo>
                    <a:pt x="570" y="366"/>
                  </a:lnTo>
                  <a:lnTo>
                    <a:pt x="574" y="388"/>
                  </a:lnTo>
                  <a:lnTo>
                    <a:pt x="576" y="410"/>
                  </a:lnTo>
                  <a:lnTo>
                    <a:pt x="576" y="432"/>
                  </a:lnTo>
                  <a:lnTo>
                    <a:pt x="576" y="648"/>
                  </a:lnTo>
                  <a:lnTo>
                    <a:pt x="576" y="626"/>
                  </a:lnTo>
                  <a:lnTo>
                    <a:pt x="574" y="604"/>
                  </a:lnTo>
                  <a:lnTo>
                    <a:pt x="570" y="582"/>
                  </a:lnTo>
                  <a:lnTo>
                    <a:pt x="564" y="560"/>
                  </a:lnTo>
                  <a:lnTo>
                    <a:pt x="558" y="540"/>
                  </a:lnTo>
                  <a:lnTo>
                    <a:pt x="550" y="520"/>
                  </a:lnTo>
                  <a:lnTo>
                    <a:pt x="542" y="500"/>
                  </a:lnTo>
                  <a:lnTo>
                    <a:pt x="530" y="480"/>
                  </a:lnTo>
                  <a:lnTo>
                    <a:pt x="520" y="460"/>
                  </a:lnTo>
                  <a:lnTo>
                    <a:pt x="506" y="442"/>
                  </a:lnTo>
                  <a:lnTo>
                    <a:pt x="492" y="424"/>
                  </a:lnTo>
                  <a:lnTo>
                    <a:pt x="478" y="406"/>
                  </a:lnTo>
                  <a:lnTo>
                    <a:pt x="444" y="374"/>
                  </a:lnTo>
                  <a:lnTo>
                    <a:pt x="408" y="342"/>
                  </a:lnTo>
                  <a:lnTo>
                    <a:pt x="366" y="314"/>
                  </a:lnTo>
                  <a:lnTo>
                    <a:pt x="322" y="290"/>
                  </a:lnTo>
                  <a:lnTo>
                    <a:pt x="274" y="268"/>
                  </a:lnTo>
                  <a:lnTo>
                    <a:pt x="224" y="250"/>
                  </a:lnTo>
                  <a:lnTo>
                    <a:pt x="172" y="236"/>
                  </a:lnTo>
                  <a:lnTo>
                    <a:pt x="116" y="224"/>
                  </a:lnTo>
                  <a:lnTo>
                    <a:pt x="58" y="218"/>
                  </a:lnTo>
                  <a:lnTo>
                    <a:pt x="0" y="216"/>
                  </a:lnTo>
                  <a:lnTo>
                    <a:pt x="0" y="0"/>
                  </a:lnTo>
                  <a:close/>
                </a:path>
              </a:pathLst>
            </a:custGeom>
            <a:solidFill>
              <a:srgbClr val="0070C0"/>
            </a:solidFill>
            <a:ln w="9525">
              <a:noFill/>
              <a:miter lim="800000"/>
              <a:headEnd/>
              <a:tailEnd/>
            </a:ln>
          </p:spPr>
          <p:txBody>
            <a:bodyPr/>
            <a:lstStyle/>
            <a:p>
              <a:endParaRPr lang="zh-CN" altLang="en-US">
                <a:solidFill>
                  <a:srgbClr val="000000"/>
                </a:solidFill>
                <a:latin typeface="微软雅黑" charset="-122"/>
              </a:endParaRPr>
            </a:p>
          </p:txBody>
        </p:sp>
      </p:grpSp>
      <p:grpSp>
        <p:nvGrpSpPr>
          <p:cNvPr id="39940" name="Group 45"/>
          <p:cNvGrpSpPr>
            <a:grpSpLocks/>
          </p:cNvGrpSpPr>
          <p:nvPr/>
        </p:nvGrpSpPr>
        <p:grpSpPr bwMode="auto">
          <a:xfrm>
            <a:off x="1116013" y="3052763"/>
            <a:ext cx="3200400" cy="1028700"/>
            <a:chOff x="3446" y="2810"/>
            <a:chExt cx="2016" cy="648"/>
          </a:xfrm>
        </p:grpSpPr>
        <p:sp>
          <p:nvSpPr>
            <p:cNvPr id="39951" name="Freeform 46"/>
            <p:cNvSpPr>
              <a:spLocks/>
            </p:cNvSpPr>
            <p:nvPr/>
          </p:nvSpPr>
          <p:spPr bwMode="auto">
            <a:xfrm>
              <a:off x="3446" y="2819"/>
              <a:ext cx="2016" cy="432"/>
            </a:xfrm>
            <a:custGeom>
              <a:avLst/>
              <a:gdLst>
                <a:gd name="T0" fmla="*/ 0 w 2016"/>
                <a:gd name="T1" fmla="*/ 0 h 432"/>
                <a:gd name="T2" fmla="*/ 2 w 2016"/>
                <a:gd name="T3" fmla="*/ 44 h 432"/>
                <a:gd name="T4" fmla="*/ 12 w 2016"/>
                <a:gd name="T5" fmla="*/ 88 h 432"/>
                <a:gd name="T6" fmla="*/ 26 w 2016"/>
                <a:gd name="T7" fmla="*/ 128 h 432"/>
                <a:gd name="T8" fmla="*/ 46 w 2016"/>
                <a:gd name="T9" fmla="*/ 168 h 432"/>
                <a:gd name="T10" fmla="*/ 70 w 2016"/>
                <a:gd name="T11" fmla="*/ 206 h 432"/>
                <a:gd name="T12" fmla="*/ 98 w 2016"/>
                <a:gd name="T13" fmla="*/ 242 h 432"/>
                <a:gd name="T14" fmla="*/ 168 w 2016"/>
                <a:gd name="T15" fmla="*/ 306 h 432"/>
                <a:gd name="T16" fmla="*/ 254 w 2016"/>
                <a:gd name="T17" fmla="*/ 358 h 432"/>
                <a:gd name="T18" fmla="*/ 352 w 2016"/>
                <a:gd name="T19" fmla="*/ 398 h 432"/>
                <a:gd name="T20" fmla="*/ 460 w 2016"/>
                <a:gd name="T21" fmla="*/ 424 h 432"/>
                <a:gd name="T22" fmla="*/ 576 w 2016"/>
                <a:gd name="T23" fmla="*/ 432 h 432"/>
                <a:gd name="T24" fmla="*/ 1440 w 2016"/>
                <a:gd name="T25" fmla="*/ 432 h 432"/>
                <a:gd name="T26" fmla="*/ 1556 w 2016"/>
                <a:gd name="T27" fmla="*/ 424 h 432"/>
                <a:gd name="T28" fmla="*/ 1664 w 2016"/>
                <a:gd name="T29" fmla="*/ 398 h 432"/>
                <a:gd name="T30" fmla="*/ 1762 w 2016"/>
                <a:gd name="T31" fmla="*/ 358 h 432"/>
                <a:gd name="T32" fmla="*/ 1848 w 2016"/>
                <a:gd name="T33" fmla="*/ 306 h 432"/>
                <a:gd name="T34" fmla="*/ 1918 w 2016"/>
                <a:gd name="T35" fmla="*/ 242 h 432"/>
                <a:gd name="T36" fmla="*/ 1946 w 2016"/>
                <a:gd name="T37" fmla="*/ 206 h 432"/>
                <a:gd name="T38" fmla="*/ 1970 w 2016"/>
                <a:gd name="T39" fmla="*/ 168 h 432"/>
                <a:gd name="T40" fmla="*/ 1990 w 2016"/>
                <a:gd name="T41" fmla="*/ 128 h 432"/>
                <a:gd name="T42" fmla="*/ 2004 w 2016"/>
                <a:gd name="T43" fmla="*/ 88 h 432"/>
                <a:gd name="T44" fmla="*/ 2014 w 2016"/>
                <a:gd name="T45" fmla="*/ 44 h 432"/>
                <a:gd name="T46" fmla="*/ 2016 w 2016"/>
                <a:gd name="T47" fmla="*/ 0 h 432"/>
                <a:gd name="T48" fmla="*/ 1728 w 2016"/>
                <a:gd name="T49" fmla="*/ 0 h 432"/>
                <a:gd name="T50" fmla="*/ 1722 w 2016"/>
                <a:gd name="T51" fmla="*/ 44 h 432"/>
                <a:gd name="T52" fmla="*/ 1706 w 2016"/>
                <a:gd name="T53" fmla="*/ 84 h 432"/>
                <a:gd name="T54" fmla="*/ 1678 w 2016"/>
                <a:gd name="T55" fmla="*/ 120 h 432"/>
                <a:gd name="T56" fmla="*/ 1644 w 2016"/>
                <a:gd name="T57" fmla="*/ 152 h 432"/>
                <a:gd name="T58" fmla="*/ 1602 w 2016"/>
                <a:gd name="T59" fmla="*/ 180 h 432"/>
                <a:gd name="T60" fmla="*/ 1552 w 2016"/>
                <a:gd name="T61" fmla="*/ 200 h 432"/>
                <a:gd name="T62" fmla="*/ 1498 w 2016"/>
                <a:gd name="T63" fmla="*/ 212 h 432"/>
                <a:gd name="T64" fmla="*/ 1440 w 2016"/>
                <a:gd name="T65" fmla="*/ 216 h 432"/>
                <a:gd name="T66" fmla="*/ 576 w 2016"/>
                <a:gd name="T67" fmla="*/ 216 h 432"/>
                <a:gd name="T68" fmla="*/ 518 w 2016"/>
                <a:gd name="T69" fmla="*/ 212 h 432"/>
                <a:gd name="T70" fmla="*/ 464 w 2016"/>
                <a:gd name="T71" fmla="*/ 200 h 432"/>
                <a:gd name="T72" fmla="*/ 414 w 2016"/>
                <a:gd name="T73" fmla="*/ 180 h 432"/>
                <a:gd name="T74" fmla="*/ 372 w 2016"/>
                <a:gd name="T75" fmla="*/ 152 h 432"/>
                <a:gd name="T76" fmla="*/ 338 w 2016"/>
                <a:gd name="T77" fmla="*/ 120 h 432"/>
                <a:gd name="T78" fmla="*/ 310 w 2016"/>
                <a:gd name="T79" fmla="*/ 84 h 432"/>
                <a:gd name="T80" fmla="*/ 294 w 2016"/>
                <a:gd name="T81" fmla="*/ 44 h 432"/>
                <a:gd name="T82" fmla="*/ 288 w 2016"/>
                <a:gd name="T83" fmla="*/ 0 h 4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16"/>
                <a:gd name="T127" fmla="*/ 0 h 432"/>
                <a:gd name="T128" fmla="*/ 2016 w 2016"/>
                <a:gd name="T129" fmla="*/ 432 h 4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16" h="432">
                  <a:moveTo>
                    <a:pt x="0" y="0"/>
                  </a:moveTo>
                  <a:lnTo>
                    <a:pt x="0" y="0"/>
                  </a:lnTo>
                  <a:lnTo>
                    <a:pt x="0" y="22"/>
                  </a:lnTo>
                  <a:lnTo>
                    <a:pt x="2" y="44"/>
                  </a:lnTo>
                  <a:lnTo>
                    <a:pt x="6" y="66"/>
                  </a:lnTo>
                  <a:lnTo>
                    <a:pt x="12" y="88"/>
                  </a:lnTo>
                  <a:lnTo>
                    <a:pt x="18" y="108"/>
                  </a:lnTo>
                  <a:lnTo>
                    <a:pt x="26" y="128"/>
                  </a:lnTo>
                  <a:lnTo>
                    <a:pt x="34" y="148"/>
                  </a:lnTo>
                  <a:lnTo>
                    <a:pt x="46" y="168"/>
                  </a:lnTo>
                  <a:lnTo>
                    <a:pt x="56" y="188"/>
                  </a:lnTo>
                  <a:lnTo>
                    <a:pt x="70" y="206"/>
                  </a:lnTo>
                  <a:lnTo>
                    <a:pt x="84" y="224"/>
                  </a:lnTo>
                  <a:lnTo>
                    <a:pt x="98" y="242"/>
                  </a:lnTo>
                  <a:lnTo>
                    <a:pt x="132" y="274"/>
                  </a:lnTo>
                  <a:lnTo>
                    <a:pt x="168" y="306"/>
                  </a:lnTo>
                  <a:lnTo>
                    <a:pt x="210" y="334"/>
                  </a:lnTo>
                  <a:lnTo>
                    <a:pt x="254" y="358"/>
                  </a:lnTo>
                  <a:lnTo>
                    <a:pt x="302" y="380"/>
                  </a:lnTo>
                  <a:lnTo>
                    <a:pt x="352" y="398"/>
                  </a:lnTo>
                  <a:lnTo>
                    <a:pt x="404" y="412"/>
                  </a:lnTo>
                  <a:lnTo>
                    <a:pt x="460" y="424"/>
                  </a:lnTo>
                  <a:lnTo>
                    <a:pt x="518" y="430"/>
                  </a:lnTo>
                  <a:lnTo>
                    <a:pt x="576" y="432"/>
                  </a:lnTo>
                  <a:lnTo>
                    <a:pt x="1440" y="432"/>
                  </a:lnTo>
                  <a:lnTo>
                    <a:pt x="1498" y="430"/>
                  </a:lnTo>
                  <a:lnTo>
                    <a:pt x="1556" y="424"/>
                  </a:lnTo>
                  <a:lnTo>
                    <a:pt x="1612" y="412"/>
                  </a:lnTo>
                  <a:lnTo>
                    <a:pt x="1664" y="398"/>
                  </a:lnTo>
                  <a:lnTo>
                    <a:pt x="1714" y="380"/>
                  </a:lnTo>
                  <a:lnTo>
                    <a:pt x="1762" y="358"/>
                  </a:lnTo>
                  <a:lnTo>
                    <a:pt x="1806" y="334"/>
                  </a:lnTo>
                  <a:lnTo>
                    <a:pt x="1848" y="306"/>
                  </a:lnTo>
                  <a:lnTo>
                    <a:pt x="1884" y="274"/>
                  </a:lnTo>
                  <a:lnTo>
                    <a:pt x="1918" y="242"/>
                  </a:lnTo>
                  <a:lnTo>
                    <a:pt x="1932" y="224"/>
                  </a:lnTo>
                  <a:lnTo>
                    <a:pt x="1946" y="206"/>
                  </a:lnTo>
                  <a:lnTo>
                    <a:pt x="1960" y="188"/>
                  </a:lnTo>
                  <a:lnTo>
                    <a:pt x="1970" y="168"/>
                  </a:lnTo>
                  <a:lnTo>
                    <a:pt x="1982" y="148"/>
                  </a:lnTo>
                  <a:lnTo>
                    <a:pt x="1990" y="128"/>
                  </a:lnTo>
                  <a:lnTo>
                    <a:pt x="1998" y="108"/>
                  </a:lnTo>
                  <a:lnTo>
                    <a:pt x="2004" y="88"/>
                  </a:lnTo>
                  <a:lnTo>
                    <a:pt x="2010" y="66"/>
                  </a:lnTo>
                  <a:lnTo>
                    <a:pt x="2014" y="44"/>
                  </a:lnTo>
                  <a:lnTo>
                    <a:pt x="2016" y="22"/>
                  </a:lnTo>
                  <a:lnTo>
                    <a:pt x="2016" y="0"/>
                  </a:lnTo>
                  <a:lnTo>
                    <a:pt x="1728" y="0"/>
                  </a:lnTo>
                  <a:lnTo>
                    <a:pt x="1726" y="22"/>
                  </a:lnTo>
                  <a:lnTo>
                    <a:pt x="1722" y="44"/>
                  </a:lnTo>
                  <a:lnTo>
                    <a:pt x="1716" y="64"/>
                  </a:lnTo>
                  <a:lnTo>
                    <a:pt x="1706" y="84"/>
                  </a:lnTo>
                  <a:lnTo>
                    <a:pt x="1694" y="102"/>
                  </a:lnTo>
                  <a:lnTo>
                    <a:pt x="1678" y="120"/>
                  </a:lnTo>
                  <a:lnTo>
                    <a:pt x="1662" y="138"/>
                  </a:lnTo>
                  <a:lnTo>
                    <a:pt x="1644" y="152"/>
                  </a:lnTo>
                  <a:lnTo>
                    <a:pt x="1624" y="166"/>
                  </a:lnTo>
                  <a:lnTo>
                    <a:pt x="1602" y="180"/>
                  </a:lnTo>
                  <a:lnTo>
                    <a:pt x="1578" y="190"/>
                  </a:lnTo>
                  <a:lnTo>
                    <a:pt x="1552" y="200"/>
                  </a:lnTo>
                  <a:lnTo>
                    <a:pt x="1526" y="206"/>
                  </a:lnTo>
                  <a:lnTo>
                    <a:pt x="1498" y="212"/>
                  </a:lnTo>
                  <a:lnTo>
                    <a:pt x="1470" y="214"/>
                  </a:lnTo>
                  <a:lnTo>
                    <a:pt x="1440" y="216"/>
                  </a:lnTo>
                  <a:lnTo>
                    <a:pt x="576" y="216"/>
                  </a:lnTo>
                  <a:lnTo>
                    <a:pt x="546" y="214"/>
                  </a:lnTo>
                  <a:lnTo>
                    <a:pt x="518" y="212"/>
                  </a:lnTo>
                  <a:lnTo>
                    <a:pt x="490" y="206"/>
                  </a:lnTo>
                  <a:lnTo>
                    <a:pt x="464" y="200"/>
                  </a:lnTo>
                  <a:lnTo>
                    <a:pt x="438" y="190"/>
                  </a:lnTo>
                  <a:lnTo>
                    <a:pt x="414" y="180"/>
                  </a:lnTo>
                  <a:lnTo>
                    <a:pt x="392" y="166"/>
                  </a:lnTo>
                  <a:lnTo>
                    <a:pt x="372" y="152"/>
                  </a:lnTo>
                  <a:lnTo>
                    <a:pt x="354" y="138"/>
                  </a:lnTo>
                  <a:lnTo>
                    <a:pt x="338" y="120"/>
                  </a:lnTo>
                  <a:lnTo>
                    <a:pt x="322" y="102"/>
                  </a:lnTo>
                  <a:lnTo>
                    <a:pt x="310" y="84"/>
                  </a:lnTo>
                  <a:lnTo>
                    <a:pt x="300" y="64"/>
                  </a:lnTo>
                  <a:lnTo>
                    <a:pt x="294" y="44"/>
                  </a:lnTo>
                  <a:lnTo>
                    <a:pt x="290" y="22"/>
                  </a:lnTo>
                  <a:lnTo>
                    <a:pt x="288" y="0"/>
                  </a:lnTo>
                  <a:lnTo>
                    <a:pt x="0" y="0"/>
                  </a:lnTo>
                  <a:close/>
                </a:path>
              </a:pathLst>
            </a:custGeom>
            <a:solidFill>
              <a:srgbClr val="FFC000"/>
            </a:solidFill>
            <a:ln w="9525">
              <a:noFill/>
              <a:miter lim="800000"/>
              <a:headEnd/>
              <a:tailEnd/>
            </a:ln>
          </p:spPr>
          <p:txBody>
            <a:bodyPr wrap="none" anchor="ctr"/>
            <a:lstStyle/>
            <a:p>
              <a:endParaRPr lang="zh-CN" altLang="en-US">
                <a:solidFill>
                  <a:srgbClr val="000000"/>
                </a:solidFill>
                <a:latin typeface="微软雅黑" charset="-122"/>
              </a:endParaRPr>
            </a:p>
          </p:txBody>
        </p:sp>
        <p:sp>
          <p:nvSpPr>
            <p:cNvPr id="39952" name="Rectangle 47"/>
            <p:cNvSpPr>
              <a:spLocks noChangeArrowheads="1"/>
            </p:cNvSpPr>
            <p:nvPr/>
          </p:nvSpPr>
          <p:spPr bwMode="auto">
            <a:xfrm>
              <a:off x="4022" y="3242"/>
              <a:ext cx="864" cy="216"/>
            </a:xfrm>
            <a:prstGeom prst="rect">
              <a:avLst/>
            </a:prstGeom>
            <a:solidFill>
              <a:srgbClr val="D09E00"/>
            </a:solidFill>
            <a:ln w="9525">
              <a:noFill/>
              <a:miter lim="800000"/>
              <a:headEnd/>
              <a:tailEnd/>
            </a:ln>
          </p:spPr>
          <p:txBody>
            <a:bodyPr/>
            <a:lstStyle/>
            <a:p>
              <a:endParaRPr lang="zh-CN" altLang="en-US">
                <a:solidFill>
                  <a:srgbClr val="000000"/>
                </a:solidFill>
                <a:latin typeface="微软雅黑" charset="-122"/>
              </a:endParaRPr>
            </a:p>
          </p:txBody>
        </p:sp>
        <p:sp>
          <p:nvSpPr>
            <p:cNvPr id="39953" name="Freeform 48"/>
            <p:cNvSpPr>
              <a:spLocks/>
            </p:cNvSpPr>
            <p:nvPr/>
          </p:nvSpPr>
          <p:spPr bwMode="auto">
            <a:xfrm>
              <a:off x="4886" y="2810"/>
              <a:ext cx="576" cy="648"/>
            </a:xfrm>
            <a:custGeom>
              <a:avLst/>
              <a:gdLst>
                <a:gd name="T0" fmla="*/ 0 w 576"/>
                <a:gd name="T1" fmla="*/ 432 h 648"/>
                <a:gd name="T2" fmla="*/ 0 w 576"/>
                <a:gd name="T3" fmla="*/ 432 h 648"/>
                <a:gd name="T4" fmla="*/ 58 w 576"/>
                <a:gd name="T5" fmla="*/ 430 h 648"/>
                <a:gd name="T6" fmla="*/ 116 w 576"/>
                <a:gd name="T7" fmla="*/ 424 h 648"/>
                <a:gd name="T8" fmla="*/ 172 w 576"/>
                <a:gd name="T9" fmla="*/ 412 h 648"/>
                <a:gd name="T10" fmla="*/ 224 w 576"/>
                <a:gd name="T11" fmla="*/ 398 h 648"/>
                <a:gd name="T12" fmla="*/ 274 w 576"/>
                <a:gd name="T13" fmla="*/ 380 h 648"/>
                <a:gd name="T14" fmla="*/ 322 w 576"/>
                <a:gd name="T15" fmla="*/ 358 h 648"/>
                <a:gd name="T16" fmla="*/ 366 w 576"/>
                <a:gd name="T17" fmla="*/ 334 h 648"/>
                <a:gd name="T18" fmla="*/ 408 w 576"/>
                <a:gd name="T19" fmla="*/ 306 h 648"/>
                <a:gd name="T20" fmla="*/ 444 w 576"/>
                <a:gd name="T21" fmla="*/ 274 h 648"/>
                <a:gd name="T22" fmla="*/ 478 w 576"/>
                <a:gd name="T23" fmla="*/ 242 h 648"/>
                <a:gd name="T24" fmla="*/ 492 w 576"/>
                <a:gd name="T25" fmla="*/ 224 h 648"/>
                <a:gd name="T26" fmla="*/ 506 w 576"/>
                <a:gd name="T27" fmla="*/ 206 h 648"/>
                <a:gd name="T28" fmla="*/ 520 w 576"/>
                <a:gd name="T29" fmla="*/ 188 h 648"/>
                <a:gd name="T30" fmla="*/ 530 w 576"/>
                <a:gd name="T31" fmla="*/ 168 h 648"/>
                <a:gd name="T32" fmla="*/ 542 w 576"/>
                <a:gd name="T33" fmla="*/ 148 h 648"/>
                <a:gd name="T34" fmla="*/ 550 w 576"/>
                <a:gd name="T35" fmla="*/ 128 h 648"/>
                <a:gd name="T36" fmla="*/ 558 w 576"/>
                <a:gd name="T37" fmla="*/ 108 h 648"/>
                <a:gd name="T38" fmla="*/ 564 w 576"/>
                <a:gd name="T39" fmla="*/ 88 h 648"/>
                <a:gd name="T40" fmla="*/ 570 w 576"/>
                <a:gd name="T41" fmla="*/ 66 h 648"/>
                <a:gd name="T42" fmla="*/ 574 w 576"/>
                <a:gd name="T43" fmla="*/ 44 h 648"/>
                <a:gd name="T44" fmla="*/ 576 w 576"/>
                <a:gd name="T45" fmla="*/ 22 h 648"/>
                <a:gd name="T46" fmla="*/ 576 w 576"/>
                <a:gd name="T47" fmla="*/ 0 h 648"/>
                <a:gd name="T48" fmla="*/ 576 w 576"/>
                <a:gd name="T49" fmla="*/ 216 h 648"/>
                <a:gd name="T50" fmla="*/ 576 w 576"/>
                <a:gd name="T51" fmla="*/ 216 h 648"/>
                <a:gd name="T52" fmla="*/ 576 w 576"/>
                <a:gd name="T53" fmla="*/ 238 h 648"/>
                <a:gd name="T54" fmla="*/ 574 w 576"/>
                <a:gd name="T55" fmla="*/ 260 h 648"/>
                <a:gd name="T56" fmla="*/ 570 w 576"/>
                <a:gd name="T57" fmla="*/ 282 h 648"/>
                <a:gd name="T58" fmla="*/ 564 w 576"/>
                <a:gd name="T59" fmla="*/ 304 h 648"/>
                <a:gd name="T60" fmla="*/ 558 w 576"/>
                <a:gd name="T61" fmla="*/ 324 h 648"/>
                <a:gd name="T62" fmla="*/ 550 w 576"/>
                <a:gd name="T63" fmla="*/ 344 h 648"/>
                <a:gd name="T64" fmla="*/ 542 w 576"/>
                <a:gd name="T65" fmla="*/ 364 h 648"/>
                <a:gd name="T66" fmla="*/ 530 w 576"/>
                <a:gd name="T67" fmla="*/ 384 h 648"/>
                <a:gd name="T68" fmla="*/ 520 w 576"/>
                <a:gd name="T69" fmla="*/ 404 h 648"/>
                <a:gd name="T70" fmla="*/ 506 w 576"/>
                <a:gd name="T71" fmla="*/ 422 h 648"/>
                <a:gd name="T72" fmla="*/ 492 w 576"/>
                <a:gd name="T73" fmla="*/ 440 h 648"/>
                <a:gd name="T74" fmla="*/ 478 w 576"/>
                <a:gd name="T75" fmla="*/ 458 h 648"/>
                <a:gd name="T76" fmla="*/ 444 w 576"/>
                <a:gd name="T77" fmla="*/ 490 h 648"/>
                <a:gd name="T78" fmla="*/ 408 w 576"/>
                <a:gd name="T79" fmla="*/ 522 h 648"/>
                <a:gd name="T80" fmla="*/ 366 w 576"/>
                <a:gd name="T81" fmla="*/ 550 h 648"/>
                <a:gd name="T82" fmla="*/ 322 w 576"/>
                <a:gd name="T83" fmla="*/ 574 h 648"/>
                <a:gd name="T84" fmla="*/ 274 w 576"/>
                <a:gd name="T85" fmla="*/ 596 h 648"/>
                <a:gd name="T86" fmla="*/ 224 w 576"/>
                <a:gd name="T87" fmla="*/ 614 h 648"/>
                <a:gd name="T88" fmla="*/ 172 w 576"/>
                <a:gd name="T89" fmla="*/ 628 h 648"/>
                <a:gd name="T90" fmla="*/ 116 w 576"/>
                <a:gd name="T91" fmla="*/ 640 h 648"/>
                <a:gd name="T92" fmla="*/ 58 w 576"/>
                <a:gd name="T93" fmla="*/ 646 h 648"/>
                <a:gd name="T94" fmla="*/ 0 w 576"/>
                <a:gd name="T95" fmla="*/ 648 h 648"/>
                <a:gd name="T96" fmla="*/ 0 w 576"/>
                <a:gd name="T97" fmla="*/ 432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0" y="432"/>
                  </a:moveTo>
                  <a:lnTo>
                    <a:pt x="0" y="432"/>
                  </a:lnTo>
                  <a:lnTo>
                    <a:pt x="58" y="430"/>
                  </a:lnTo>
                  <a:lnTo>
                    <a:pt x="116" y="424"/>
                  </a:lnTo>
                  <a:lnTo>
                    <a:pt x="172" y="412"/>
                  </a:lnTo>
                  <a:lnTo>
                    <a:pt x="224" y="398"/>
                  </a:lnTo>
                  <a:lnTo>
                    <a:pt x="274" y="380"/>
                  </a:lnTo>
                  <a:lnTo>
                    <a:pt x="322" y="358"/>
                  </a:lnTo>
                  <a:lnTo>
                    <a:pt x="366" y="334"/>
                  </a:lnTo>
                  <a:lnTo>
                    <a:pt x="408" y="306"/>
                  </a:lnTo>
                  <a:lnTo>
                    <a:pt x="444" y="274"/>
                  </a:lnTo>
                  <a:lnTo>
                    <a:pt x="478" y="242"/>
                  </a:lnTo>
                  <a:lnTo>
                    <a:pt x="492" y="224"/>
                  </a:lnTo>
                  <a:lnTo>
                    <a:pt x="506" y="206"/>
                  </a:lnTo>
                  <a:lnTo>
                    <a:pt x="520" y="188"/>
                  </a:lnTo>
                  <a:lnTo>
                    <a:pt x="530" y="168"/>
                  </a:lnTo>
                  <a:lnTo>
                    <a:pt x="542" y="148"/>
                  </a:lnTo>
                  <a:lnTo>
                    <a:pt x="550" y="128"/>
                  </a:lnTo>
                  <a:lnTo>
                    <a:pt x="558" y="108"/>
                  </a:lnTo>
                  <a:lnTo>
                    <a:pt x="564" y="88"/>
                  </a:lnTo>
                  <a:lnTo>
                    <a:pt x="570" y="66"/>
                  </a:lnTo>
                  <a:lnTo>
                    <a:pt x="574" y="44"/>
                  </a:lnTo>
                  <a:lnTo>
                    <a:pt x="576" y="22"/>
                  </a:lnTo>
                  <a:lnTo>
                    <a:pt x="576" y="0"/>
                  </a:lnTo>
                  <a:lnTo>
                    <a:pt x="576" y="216"/>
                  </a:lnTo>
                  <a:lnTo>
                    <a:pt x="576" y="238"/>
                  </a:lnTo>
                  <a:lnTo>
                    <a:pt x="574" y="260"/>
                  </a:lnTo>
                  <a:lnTo>
                    <a:pt x="570" y="282"/>
                  </a:lnTo>
                  <a:lnTo>
                    <a:pt x="564" y="304"/>
                  </a:lnTo>
                  <a:lnTo>
                    <a:pt x="558" y="324"/>
                  </a:lnTo>
                  <a:lnTo>
                    <a:pt x="550" y="344"/>
                  </a:lnTo>
                  <a:lnTo>
                    <a:pt x="542" y="364"/>
                  </a:lnTo>
                  <a:lnTo>
                    <a:pt x="530" y="384"/>
                  </a:lnTo>
                  <a:lnTo>
                    <a:pt x="520" y="404"/>
                  </a:lnTo>
                  <a:lnTo>
                    <a:pt x="506" y="422"/>
                  </a:lnTo>
                  <a:lnTo>
                    <a:pt x="492" y="440"/>
                  </a:lnTo>
                  <a:lnTo>
                    <a:pt x="478" y="458"/>
                  </a:lnTo>
                  <a:lnTo>
                    <a:pt x="444" y="490"/>
                  </a:lnTo>
                  <a:lnTo>
                    <a:pt x="408" y="522"/>
                  </a:lnTo>
                  <a:lnTo>
                    <a:pt x="366" y="550"/>
                  </a:lnTo>
                  <a:lnTo>
                    <a:pt x="322" y="574"/>
                  </a:lnTo>
                  <a:lnTo>
                    <a:pt x="274" y="596"/>
                  </a:lnTo>
                  <a:lnTo>
                    <a:pt x="224" y="614"/>
                  </a:lnTo>
                  <a:lnTo>
                    <a:pt x="172" y="628"/>
                  </a:lnTo>
                  <a:lnTo>
                    <a:pt x="116" y="640"/>
                  </a:lnTo>
                  <a:lnTo>
                    <a:pt x="58" y="646"/>
                  </a:lnTo>
                  <a:lnTo>
                    <a:pt x="0" y="648"/>
                  </a:lnTo>
                  <a:lnTo>
                    <a:pt x="0" y="432"/>
                  </a:lnTo>
                  <a:close/>
                </a:path>
              </a:pathLst>
            </a:custGeom>
            <a:gradFill rotWithShape="1">
              <a:gsLst>
                <a:gs pos="0">
                  <a:srgbClr val="D09E00"/>
                </a:gs>
                <a:gs pos="100000">
                  <a:srgbClr val="A27B00"/>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54" name="Freeform 49"/>
            <p:cNvSpPr>
              <a:spLocks/>
            </p:cNvSpPr>
            <p:nvPr/>
          </p:nvSpPr>
          <p:spPr bwMode="auto">
            <a:xfrm>
              <a:off x="3446" y="2810"/>
              <a:ext cx="576" cy="648"/>
            </a:xfrm>
            <a:custGeom>
              <a:avLst/>
              <a:gdLst>
                <a:gd name="T0" fmla="*/ 576 w 576"/>
                <a:gd name="T1" fmla="*/ 648 h 648"/>
                <a:gd name="T2" fmla="*/ 576 w 576"/>
                <a:gd name="T3" fmla="*/ 648 h 648"/>
                <a:gd name="T4" fmla="*/ 518 w 576"/>
                <a:gd name="T5" fmla="*/ 646 h 648"/>
                <a:gd name="T6" fmla="*/ 460 w 576"/>
                <a:gd name="T7" fmla="*/ 640 h 648"/>
                <a:gd name="T8" fmla="*/ 404 w 576"/>
                <a:gd name="T9" fmla="*/ 628 h 648"/>
                <a:gd name="T10" fmla="*/ 352 w 576"/>
                <a:gd name="T11" fmla="*/ 614 h 648"/>
                <a:gd name="T12" fmla="*/ 302 w 576"/>
                <a:gd name="T13" fmla="*/ 596 h 648"/>
                <a:gd name="T14" fmla="*/ 254 w 576"/>
                <a:gd name="T15" fmla="*/ 574 h 648"/>
                <a:gd name="T16" fmla="*/ 210 w 576"/>
                <a:gd name="T17" fmla="*/ 550 h 648"/>
                <a:gd name="T18" fmla="*/ 168 w 576"/>
                <a:gd name="T19" fmla="*/ 522 h 648"/>
                <a:gd name="T20" fmla="*/ 132 w 576"/>
                <a:gd name="T21" fmla="*/ 490 h 648"/>
                <a:gd name="T22" fmla="*/ 98 w 576"/>
                <a:gd name="T23" fmla="*/ 458 h 648"/>
                <a:gd name="T24" fmla="*/ 84 w 576"/>
                <a:gd name="T25" fmla="*/ 440 h 648"/>
                <a:gd name="T26" fmla="*/ 70 w 576"/>
                <a:gd name="T27" fmla="*/ 422 h 648"/>
                <a:gd name="T28" fmla="*/ 56 w 576"/>
                <a:gd name="T29" fmla="*/ 404 h 648"/>
                <a:gd name="T30" fmla="*/ 46 w 576"/>
                <a:gd name="T31" fmla="*/ 384 h 648"/>
                <a:gd name="T32" fmla="*/ 34 w 576"/>
                <a:gd name="T33" fmla="*/ 364 h 648"/>
                <a:gd name="T34" fmla="*/ 26 w 576"/>
                <a:gd name="T35" fmla="*/ 344 h 648"/>
                <a:gd name="T36" fmla="*/ 18 w 576"/>
                <a:gd name="T37" fmla="*/ 324 h 648"/>
                <a:gd name="T38" fmla="*/ 12 w 576"/>
                <a:gd name="T39" fmla="*/ 304 h 648"/>
                <a:gd name="T40" fmla="*/ 6 w 576"/>
                <a:gd name="T41" fmla="*/ 282 h 648"/>
                <a:gd name="T42" fmla="*/ 2 w 576"/>
                <a:gd name="T43" fmla="*/ 260 h 648"/>
                <a:gd name="T44" fmla="*/ 0 w 576"/>
                <a:gd name="T45" fmla="*/ 238 h 648"/>
                <a:gd name="T46" fmla="*/ 0 w 576"/>
                <a:gd name="T47" fmla="*/ 216 h 648"/>
                <a:gd name="T48" fmla="*/ 0 w 576"/>
                <a:gd name="T49" fmla="*/ 0 h 648"/>
                <a:gd name="T50" fmla="*/ 0 w 576"/>
                <a:gd name="T51" fmla="*/ 0 h 648"/>
                <a:gd name="T52" fmla="*/ 0 w 576"/>
                <a:gd name="T53" fmla="*/ 22 h 648"/>
                <a:gd name="T54" fmla="*/ 2 w 576"/>
                <a:gd name="T55" fmla="*/ 44 h 648"/>
                <a:gd name="T56" fmla="*/ 6 w 576"/>
                <a:gd name="T57" fmla="*/ 66 h 648"/>
                <a:gd name="T58" fmla="*/ 12 w 576"/>
                <a:gd name="T59" fmla="*/ 88 h 648"/>
                <a:gd name="T60" fmla="*/ 18 w 576"/>
                <a:gd name="T61" fmla="*/ 108 h 648"/>
                <a:gd name="T62" fmla="*/ 26 w 576"/>
                <a:gd name="T63" fmla="*/ 128 h 648"/>
                <a:gd name="T64" fmla="*/ 34 w 576"/>
                <a:gd name="T65" fmla="*/ 148 h 648"/>
                <a:gd name="T66" fmla="*/ 46 w 576"/>
                <a:gd name="T67" fmla="*/ 168 h 648"/>
                <a:gd name="T68" fmla="*/ 56 w 576"/>
                <a:gd name="T69" fmla="*/ 188 h 648"/>
                <a:gd name="T70" fmla="*/ 70 w 576"/>
                <a:gd name="T71" fmla="*/ 206 h 648"/>
                <a:gd name="T72" fmla="*/ 84 w 576"/>
                <a:gd name="T73" fmla="*/ 224 h 648"/>
                <a:gd name="T74" fmla="*/ 98 w 576"/>
                <a:gd name="T75" fmla="*/ 242 h 648"/>
                <a:gd name="T76" fmla="*/ 132 w 576"/>
                <a:gd name="T77" fmla="*/ 274 h 648"/>
                <a:gd name="T78" fmla="*/ 168 w 576"/>
                <a:gd name="T79" fmla="*/ 306 h 648"/>
                <a:gd name="T80" fmla="*/ 210 w 576"/>
                <a:gd name="T81" fmla="*/ 334 h 648"/>
                <a:gd name="T82" fmla="*/ 254 w 576"/>
                <a:gd name="T83" fmla="*/ 358 h 648"/>
                <a:gd name="T84" fmla="*/ 302 w 576"/>
                <a:gd name="T85" fmla="*/ 380 h 648"/>
                <a:gd name="T86" fmla="*/ 352 w 576"/>
                <a:gd name="T87" fmla="*/ 398 h 648"/>
                <a:gd name="T88" fmla="*/ 404 w 576"/>
                <a:gd name="T89" fmla="*/ 412 h 648"/>
                <a:gd name="T90" fmla="*/ 460 w 576"/>
                <a:gd name="T91" fmla="*/ 424 h 648"/>
                <a:gd name="T92" fmla="*/ 518 w 576"/>
                <a:gd name="T93" fmla="*/ 430 h 648"/>
                <a:gd name="T94" fmla="*/ 576 w 576"/>
                <a:gd name="T95" fmla="*/ 432 h 648"/>
                <a:gd name="T96" fmla="*/ 576 w 576"/>
                <a:gd name="T97" fmla="*/ 648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576" y="648"/>
                  </a:moveTo>
                  <a:lnTo>
                    <a:pt x="576" y="648"/>
                  </a:lnTo>
                  <a:lnTo>
                    <a:pt x="518" y="646"/>
                  </a:lnTo>
                  <a:lnTo>
                    <a:pt x="460" y="640"/>
                  </a:lnTo>
                  <a:lnTo>
                    <a:pt x="404" y="628"/>
                  </a:lnTo>
                  <a:lnTo>
                    <a:pt x="352" y="614"/>
                  </a:lnTo>
                  <a:lnTo>
                    <a:pt x="302" y="596"/>
                  </a:lnTo>
                  <a:lnTo>
                    <a:pt x="254" y="574"/>
                  </a:lnTo>
                  <a:lnTo>
                    <a:pt x="210" y="550"/>
                  </a:lnTo>
                  <a:lnTo>
                    <a:pt x="168" y="522"/>
                  </a:lnTo>
                  <a:lnTo>
                    <a:pt x="132" y="490"/>
                  </a:lnTo>
                  <a:lnTo>
                    <a:pt x="98" y="458"/>
                  </a:lnTo>
                  <a:lnTo>
                    <a:pt x="84" y="440"/>
                  </a:lnTo>
                  <a:lnTo>
                    <a:pt x="70" y="422"/>
                  </a:lnTo>
                  <a:lnTo>
                    <a:pt x="56" y="404"/>
                  </a:lnTo>
                  <a:lnTo>
                    <a:pt x="46" y="384"/>
                  </a:lnTo>
                  <a:lnTo>
                    <a:pt x="34" y="364"/>
                  </a:lnTo>
                  <a:lnTo>
                    <a:pt x="26" y="344"/>
                  </a:lnTo>
                  <a:lnTo>
                    <a:pt x="18" y="324"/>
                  </a:lnTo>
                  <a:lnTo>
                    <a:pt x="12" y="304"/>
                  </a:lnTo>
                  <a:lnTo>
                    <a:pt x="6" y="282"/>
                  </a:lnTo>
                  <a:lnTo>
                    <a:pt x="2" y="260"/>
                  </a:lnTo>
                  <a:lnTo>
                    <a:pt x="0" y="238"/>
                  </a:lnTo>
                  <a:lnTo>
                    <a:pt x="0" y="216"/>
                  </a:lnTo>
                  <a:lnTo>
                    <a:pt x="0" y="0"/>
                  </a:lnTo>
                  <a:lnTo>
                    <a:pt x="0" y="22"/>
                  </a:lnTo>
                  <a:lnTo>
                    <a:pt x="2" y="44"/>
                  </a:lnTo>
                  <a:lnTo>
                    <a:pt x="6" y="66"/>
                  </a:lnTo>
                  <a:lnTo>
                    <a:pt x="12" y="88"/>
                  </a:lnTo>
                  <a:lnTo>
                    <a:pt x="18" y="108"/>
                  </a:lnTo>
                  <a:lnTo>
                    <a:pt x="26" y="128"/>
                  </a:lnTo>
                  <a:lnTo>
                    <a:pt x="34" y="148"/>
                  </a:lnTo>
                  <a:lnTo>
                    <a:pt x="46" y="168"/>
                  </a:lnTo>
                  <a:lnTo>
                    <a:pt x="56" y="188"/>
                  </a:lnTo>
                  <a:lnTo>
                    <a:pt x="70" y="206"/>
                  </a:lnTo>
                  <a:lnTo>
                    <a:pt x="84" y="224"/>
                  </a:lnTo>
                  <a:lnTo>
                    <a:pt x="98" y="242"/>
                  </a:lnTo>
                  <a:lnTo>
                    <a:pt x="132" y="274"/>
                  </a:lnTo>
                  <a:lnTo>
                    <a:pt x="168" y="306"/>
                  </a:lnTo>
                  <a:lnTo>
                    <a:pt x="210" y="334"/>
                  </a:lnTo>
                  <a:lnTo>
                    <a:pt x="254" y="358"/>
                  </a:lnTo>
                  <a:lnTo>
                    <a:pt x="302" y="380"/>
                  </a:lnTo>
                  <a:lnTo>
                    <a:pt x="352" y="398"/>
                  </a:lnTo>
                  <a:lnTo>
                    <a:pt x="404" y="412"/>
                  </a:lnTo>
                  <a:lnTo>
                    <a:pt x="460" y="424"/>
                  </a:lnTo>
                  <a:lnTo>
                    <a:pt x="518" y="430"/>
                  </a:lnTo>
                  <a:lnTo>
                    <a:pt x="576" y="432"/>
                  </a:lnTo>
                  <a:lnTo>
                    <a:pt x="576" y="648"/>
                  </a:lnTo>
                  <a:close/>
                </a:path>
              </a:pathLst>
            </a:custGeom>
            <a:gradFill rotWithShape="1">
              <a:gsLst>
                <a:gs pos="0">
                  <a:srgbClr val="FFD13F"/>
                </a:gs>
                <a:gs pos="100000">
                  <a:srgbClr val="D09E00"/>
                </a:gs>
              </a:gsLst>
              <a:lin ang="0" scaled="1"/>
            </a:gradFill>
            <a:ln w="9525">
              <a:noFill/>
              <a:miter lim="800000"/>
              <a:headEnd/>
              <a:tailEnd/>
            </a:ln>
          </p:spPr>
          <p:txBody>
            <a:bodyPr/>
            <a:lstStyle/>
            <a:p>
              <a:endParaRPr lang="zh-CN" altLang="en-US">
                <a:solidFill>
                  <a:srgbClr val="000000"/>
                </a:solidFill>
                <a:latin typeface="微软雅黑" charset="-122"/>
              </a:endParaRPr>
            </a:p>
          </p:txBody>
        </p:sp>
      </p:grpSp>
      <p:grpSp>
        <p:nvGrpSpPr>
          <p:cNvPr id="39941" name="Group 63"/>
          <p:cNvGrpSpPr>
            <a:grpSpLocks/>
          </p:cNvGrpSpPr>
          <p:nvPr/>
        </p:nvGrpSpPr>
        <p:grpSpPr bwMode="auto">
          <a:xfrm>
            <a:off x="4711700" y="3052763"/>
            <a:ext cx="3200400" cy="1031875"/>
            <a:chOff x="3446" y="2810"/>
            <a:chExt cx="2016" cy="650"/>
          </a:xfrm>
        </p:grpSpPr>
        <p:sp>
          <p:nvSpPr>
            <p:cNvPr id="39947" name="Freeform 64"/>
            <p:cNvSpPr>
              <a:spLocks/>
            </p:cNvSpPr>
            <p:nvPr/>
          </p:nvSpPr>
          <p:spPr bwMode="auto">
            <a:xfrm>
              <a:off x="3446" y="2819"/>
              <a:ext cx="2016" cy="432"/>
            </a:xfrm>
            <a:custGeom>
              <a:avLst/>
              <a:gdLst>
                <a:gd name="T0" fmla="*/ 0 w 2016"/>
                <a:gd name="T1" fmla="*/ 0 h 432"/>
                <a:gd name="T2" fmla="*/ 2 w 2016"/>
                <a:gd name="T3" fmla="*/ 44 h 432"/>
                <a:gd name="T4" fmla="*/ 12 w 2016"/>
                <a:gd name="T5" fmla="*/ 88 h 432"/>
                <a:gd name="T6" fmla="*/ 26 w 2016"/>
                <a:gd name="T7" fmla="*/ 128 h 432"/>
                <a:gd name="T8" fmla="*/ 46 w 2016"/>
                <a:gd name="T9" fmla="*/ 168 h 432"/>
                <a:gd name="T10" fmla="*/ 70 w 2016"/>
                <a:gd name="T11" fmla="*/ 206 h 432"/>
                <a:gd name="T12" fmla="*/ 98 w 2016"/>
                <a:gd name="T13" fmla="*/ 242 h 432"/>
                <a:gd name="T14" fmla="*/ 168 w 2016"/>
                <a:gd name="T15" fmla="*/ 306 h 432"/>
                <a:gd name="T16" fmla="*/ 254 w 2016"/>
                <a:gd name="T17" fmla="*/ 358 h 432"/>
                <a:gd name="T18" fmla="*/ 352 w 2016"/>
                <a:gd name="T19" fmla="*/ 398 h 432"/>
                <a:gd name="T20" fmla="*/ 460 w 2016"/>
                <a:gd name="T21" fmla="*/ 424 h 432"/>
                <a:gd name="T22" fmla="*/ 576 w 2016"/>
                <a:gd name="T23" fmla="*/ 432 h 432"/>
                <a:gd name="T24" fmla="*/ 1440 w 2016"/>
                <a:gd name="T25" fmla="*/ 432 h 432"/>
                <a:gd name="T26" fmla="*/ 1556 w 2016"/>
                <a:gd name="T27" fmla="*/ 424 h 432"/>
                <a:gd name="T28" fmla="*/ 1664 w 2016"/>
                <a:gd name="T29" fmla="*/ 398 h 432"/>
                <a:gd name="T30" fmla="*/ 1762 w 2016"/>
                <a:gd name="T31" fmla="*/ 358 h 432"/>
                <a:gd name="T32" fmla="*/ 1848 w 2016"/>
                <a:gd name="T33" fmla="*/ 306 h 432"/>
                <a:gd name="T34" fmla="*/ 1918 w 2016"/>
                <a:gd name="T35" fmla="*/ 242 h 432"/>
                <a:gd name="T36" fmla="*/ 1946 w 2016"/>
                <a:gd name="T37" fmla="*/ 206 h 432"/>
                <a:gd name="T38" fmla="*/ 1970 w 2016"/>
                <a:gd name="T39" fmla="*/ 168 h 432"/>
                <a:gd name="T40" fmla="*/ 1990 w 2016"/>
                <a:gd name="T41" fmla="*/ 128 h 432"/>
                <a:gd name="T42" fmla="*/ 2004 w 2016"/>
                <a:gd name="T43" fmla="*/ 88 h 432"/>
                <a:gd name="T44" fmla="*/ 2014 w 2016"/>
                <a:gd name="T45" fmla="*/ 44 h 432"/>
                <a:gd name="T46" fmla="*/ 2016 w 2016"/>
                <a:gd name="T47" fmla="*/ 0 h 432"/>
                <a:gd name="T48" fmla="*/ 1728 w 2016"/>
                <a:gd name="T49" fmla="*/ 0 h 432"/>
                <a:gd name="T50" fmla="*/ 1722 w 2016"/>
                <a:gd name="T51" fmla="*/ 44 h 432"/>
                <a:gd name="T52" fmla="*/ 1706 w 2016"/>
                <a:gd name="T53" fmla="*/ 84 h 432"/>
                <a:gd name="T54" fmla="*/ 1678 w 2016"/>
                <a:gd name="T55" fmla="*/ 120 h 432"/>
                <a:gd name="T56" fmla="*/ 1644 w 2016"/>
                <a:gd name="T57" fmla="*/ 152 h 432"/>
                <a:gd name="T58" fmla="*/ 1602 w 2016"/>
                <a:gd name="T59" fmla="*/ 180 h 432"/>
                <a:gd name="T60" fmla="*/ 1552 w 2016"/>
                <a:gd name="T61" fmla="*/ 200 h 432"/>
                <a:gd name="T62" fmla="*/ 1498 w 2016"/>
                <a:gd name="T63" fmla="*/ 212 h 432"/>
                <a:gd name="T64" fmla="*/ 1440 w 2016"/>
                <a:gd name="T65" fmla="*/ 216 h 432"/>
                <a:gd name="T66" fmla="*/ 576 w 2016"/>
                <a:gd name="T67" fmla="*/ 216 h 432"/>
                <a:gd name="T68" fmla="*/ 518 w 2016"/>
                <a:gd name="T69" fmla="*/ 212 h 432"/>
                <a:gd name="T70" fmla="*/ 464 w 2016"/>
                <a:gd name="T71" fmla="*/ 200 h 432"/>
                <a:gd name="T72" fmla="*/ 414 w 2016"/>
                <a:gd name="T73" fmla="*/ 180 h 432"/>
                <a:gd name="T74" fmla="*/ 372 w 2016"/>
                <a:gd name="T75" fmla="*/ 152 h 432"/>
                <a:gd name="T76" fmla="*/ 338 w 2016"/>
                <a:gd name="T77" fmla="*/ 120 h 432"/>
                <a:gd name="T78" fmla="*/ 310 w 2016"/>
                <a:gd name="T79" fmla="*/ 84 h 432"/>
                <a:gd name="T80" fmla="*/ 294 w 2016"/>
                <a:gd name="T81" fmla="*/ 44 h 432"/>
                <a:gd name="T82" fmla="*/ 288 w 2016"/>
                <a:gd name="T83" fmla="*/ 0 h 4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16"/>
                <a:gd name="T127" fmla="*/ 0 h 432"/>
                <a:gd name="T128" fmla="*/ 2016 w 2016"/>
                <a:gd name="T129" fmla="*/ 432 h 4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16" h="432">
                  <a:moveTo>
                    <a:pt x="0" y="0"/>
                  </a:moveTo>
                  <a:lnTo>
                    <a:pt x="0" y="0"/>
                  </a:lnTo>
                  <a:lnTo>
                    <a:pt x="0" y="22"/>
                  </a:lnTo>
                  <a:lnTo>
                    <a:pt x="2" y="44"/>
                  </a:lnTo>
                  <a:lnTo>
                    <a:pt x="6" y="66"/>
                  </a:lnTo>
                  <a:lnTo>
                    <a:pt x="12" y="88"/>
                  </a:lnTo>
                  <a:lnTo>
                    <a:pt x="18" y="108"/>
                  </a:lnTo>
                  <a:lnTo>
                    <a:pt x="26" y="128"/>
                  </a:lnTo>
                  <a:lnTo>
                    <a:pt x="34" y="148"/>
                  </a:lnTo>
                  <a:lnTo>
                    <a:pt x="46" y="168"/>
                  </a:lnTo>
                  <a:lnTo>
                    <a:pt x="56" y="188"/>
                  </a:lnTo>
                  <a:lnTo>
                    <a:pt x="70" y="206"/>
                  </a:lnTo>
                  <a:lnTo>
                    <a:pt x="84" y="224"/>
                  </a:lnTo>
                  <a:lnTo>
                    <a:pt x="98" y="242"/>
                  </a:lnTo>
                  <a:lnTo>
                    <a:pt x="132" y="274"/>
                  </a:lnTo>
                  <a:lnTo>
                    <a:pt x="168" y="306"/>
                  </a:lnTo>
                  <a:lnTo>
                    <a:pt x="210" y="334"/>
                  </a:lnTo>
                  <a:lnTo>
                    <a:pt x="254" y="358"/>
                  </a:lnTo>
                  <a:lnTo>
                    <a:pt x="302" y="380"/>
                  </a:lnTo>
                  <a:lnTo>
                    <a:pt x="352" y="398"/>
                  </a:lnTo>
                  <a:lnTo>
                    <a:pt x="404" y="412"/>
                  </a:lnTo>
                  <a:lnTo>
                    <a:pt x="460" y="424"/>
                  </a:lnTo>
                  <a:lnTo>
                    <a:pt x="518" y="430"/>
                  </a:lnTo>
                  <a:lnTo>
                    <a:pt x="576" y="432"/>
                  </a:lnTo>
                  <a:lnTo>
                    <a:pt x="1440" y="432"/>
                  </a:lnTo>
                  <a:lnTo>
                    <a:pt x="1498" y="430"/>
                  </a:lnTo>
                  <a:lnTo>
                    <a:pt x="1556" y="424"/>
                  </a:lnTo>
                  <a:lnTo>
                    <a:pt x="1612" y="412"/>
                  </a:lnTo>
                  <a:lnTo>
                    <a:pt x="1664" y="398"/>
                  </a:lnTo>
                  <a:lnTo>
                    <a:pt x="1714" y="380"/>
                  </a:lnTo>
                  <a:lnTo>
                    <a:pt x="1762" y="358"/>
                  </a:lnTo>
                  <a:lnTo>
                    <a:pt x="1806" y="334"/>
                  </a:lnTo>
                  <a:lnTo>
                    <a:pt x="1848" y="306"/>
                  </a:lnTo>
                  <a:lnTo>
                    <a:pt x="1884" y="274"/>
                  </a:lnTo>
                  <a:lnTo>
                    <a:pt x="1918" y="242"/>
                  </a:lnTo>
                  <a:lnTo>
                    <a:pt x="1932" y="224"/>
                  </a:lnTo>
                  <a:lnTo>
                    <a:pt x="1946" y="206"/>
                  </a:lnTo>
                  <a:lnTo>
                    <a:pt x="1960" y="188"/>
                  </a:lnTo>
                  <a:lnTo>
                    <a:pt x="1970" y="168"/>
                  </a:lnTo>
                  <a:lnTo>
                    <a:pt x="1982" y="148"/>
                  </a:lnTo>
                  <a:lnTo>
                    <a:pt x="1990" y="128"/>
                  </a:lnTo>
                  <a:lnTo>
                    <a:pt x="1998" y="108"/>
                  </a:lnTo>
                  <a:lnTo>
                    <a:pt x="2004" y="88"/>
                  </a:lnTo>
                  <a:lnTo>
                    <a:pt x="2010" y="66"/>
                  </a:lnTo>
                  <a:lnTo>
                    <a:pt x="2014" y="44"/>
                  </a:lnTo>
                  <a:lnTo>
                    <a:pt x="2016" y="22"/>
                  </a:lnTo>
                  <a:lnTo>
                    <a:pt x="2016" y="0"/>
                  </a:lnTo>
                  <a:lnTo>
                    <a:pt x="1728" y="0"/>
                  </a:lnTo>
                  <a:lnTo>
                    <a:pt x="1726" y="22"/>
                  </a:lnTo>
                  <a:lnTo>
                    <a:pt x="1722" y="44"/>
                  </a:lnTo>
                  <a:lnTo>
                    <a:pt x="1716" y="64"/>
                  </a:lnTo>
                  <a:lnTo>
                    <a:pt x="1706" y="84"/>
                  </a:lnTo>
                  <a:lnTo>
                    <a:pt x="1694" y="102"/>
                  </a:lnTo>
                  <a:lnTo>
                    <a:pt x="1678" y="120"/>
                  </a:lnTo>
                  <a:lnTo>
                    <a:pt x="1662" y="138"/>
                  </a:lnTo>
                  <a:lnTo>
                    <a:pt x="1644" y="152"/>
                  </a:lnTo>
                  <a:lnTo>
                    <a:pt x="1624" y="166"/>
                  </a:lnTo>
                  <a:lnTo>
                    <a:pt x="1602" y="180"/>
                  </a:lnTo>
                  <a:lnTo>
                    <a:pt x="1578" y="190"/>
                  </a:lnTo>
                  <a:lnTo>
                    <a:pt x="1552" y="200"/>
                  </a:lnTo>
                  <a:lnTo>
                    <a:pt x="1526" y="206"/>
                  </a:lnTo>
                  <a:lnTo>
                    <a:pt x="1498" y="212"/>
                  </a:lnTo>
                  <a:lnTo>
                    <a:pt x="1470" y="214"/>
                  </a:lnTo>
                  <a:lnTo>
                    <a:pt x="1440" y="216"/>
                  </a:lnTo>
                  <a:lnTo>
                    <a:pt x="576" y="216"/>
                  </a:lnTo>
                  <a:lnTo>
                    <a:pt x="546" y="214"/>
                  </a:lnTo>
                  <a:lnTo>
                    <a:pt x="518" y="212"/>
                  </a:lnTo>
                  <a:lnTo>
                    <a:pt x="490" y="206"/>
                  </a:lnTo>
                  <a:lnTo>
                    <a:pt x="464" y="200"/>
                  </a:lnTo>
                  <a:lnTo>
                    <a:pt x="438" y="190"/>
                  </a:lnTo>
                  <a:lnTo>
                    <a:pt x="414" y="180"/>
                  </a:lnTo>
                  <a:lnTo>
                    <a:pt x="392" y="166"/>
                  </a:lnTo>
                  <a:lnTo>
                    <a:pt x="372" y="152"/>
                  </a:lnTo>
                  <a:lnTo>
                    <a:pt x="354" y="138"/>
                  </a:lnTo>
                  <a:lnTo>
                    <a:pt x="338" y="120"/>
                  </a:lnTo>
                  <a:lnTo>
                    <a:pt x="322" y="102"/>
                  </a:lnTo>
                  <a:lnTo>
                    <a:pt x="310" y="84"/>
                  </a:lnTo>
                  <a:lnTo>
                    <a:pt x="300" y="64"/>
                  </a:lnTo>
                  <a:lnTo>
                    <a:pt x="294" y="44"/>
                  </a:lnTo>
                  <a:lnTo>
                    <a:pt x="290" y="22"/>
                  </a:lnTo>
                  <a:lnTo>
                    <a:pt x="288" y="0"/>
                  </a:lnTo>
                  <a:lnTo>
                    <a:pt x="0" y="0"/>
                  </a:lnTo>
                  <a:close/>
                </a:path>
              </a:pathLst>
            </a:custGeom>
            <a:solidFill>
              <a:srgbClr val="EAEAEA"/>
            </a:solidFill>
            <a:ln w="9525">
              <a:noFill/>
              <a:miter lim="800000"/>
              <a:headEnd/>
              <a:tailEnd/>
            </a:ln>
          </p:spPr>
          <p:txBody>
            <a:bodyPr wrap="none" anchor="ctr"/>
            <a:lstStyle/>
            <a:p>
              <a:endParaRPr lang="zh-CN" altLang="en-US">
                <a:solidFill>
                  <a:srgbClr val="000000"/>
                </a:solidFill>
                <a:latin typeface="微软雅黑" charset="-122"/>
              </a:endParaRPr>
            </a:p>
          </p:txBody>
        </p:sp>
        <p:sp>
          <p:nvSpPr>
            <p:cNvPr id="39948" name="Rectangle 65"/>
            <p:cNvSpPr>
              <a:spLocks noChangeArrowheads="1"/>
            </p:cNvSpPr>
            <p:nvPr/>
          </p:nvSpPr>
          <p:spPr bwMode="auto">
            <a:xfrm>
              <a:off x="4022" y="3244"/>
              <a:ext cx="864" cy="216"/>
            </a:xfrm>
            <a:prstGeom prst="rect">
              <a:avLst/>
            </a:prstGeom>
            <a:solidFill>
              <a:srgbClr val="C0C0C0"/>
            </a:solidFill>
            <a:ln w="9525">
              <a:noFill/>
              <a:miter lim="800000"/>
              <a:headEnd/>
              <a:tailEnd/>
            </a:ln>
          </p:spPr>
          <p:txBody>
            <a:bodyPr/>
            <a:lstStyle/>
            <a:p>
              <a:endParaRPr lang="zh-CN" altLang="en-US">
                <a:solidFill>
                  <a:srgbClr val="000000"/>
                </a:solidFill>
                <a:latin typeface="微软雅黑" charset="-122"/>
              </a:endParaRPr>
            </a:p>
          </p:txBody>
        </p:sp>
        <p:sp>
          <p:nvSpPr>
            <p:cNvPr id="39949" name="Freeform 66"/>
            <p:cNvSpPr>
              <a:spLocks/>
            </p:cNvSpPr>
            <p:nvPr/>
          </p:nvSpPr>
          <p:spPr bwMode="auto">
            <a:xfrm>
              <a:off x="4886" y="2810"/>
              <a:ext cx="576" cy="648"/>
            </a:xfrm>
            <a:custGeom>
              <a:avLst/>
              <a:gdLst>
                <a:gd name="T0" fmla="*/ 0 w 576"/>
                <a:gd name="T1" fmla="*/ 432 h 648"/>
                <a:gd name="T2" fmla="*/ 0 w 576"/>
                <a:gd name="T3" fmla="*/ 432 h 648"/>
                <a:gd name="T4" fmla="*/ 58 w 576"/>
                <a:gd name="T5" fmla="*/ 430 h 648"/>
                <a:gd name="T6" fmla="*/ 116 w 576"/>
                <a:gd name="T7" fmla="*/ 424 h 648"/>
                <a:gd name="T8" fmla="*/ 172 w 576"/>
                <a:gd name="T9" fmla="*/ 412 h 648"/>
                <a:gd name="T10" fmla="*/ 224 w 576"/>
                <a:gd name="T11" fmla="*/ 398 h 648"/>
                <a:gd name="T12" fmla="*/ 274 w 576"/>
                <a:gd name="T13" fmla="*/ 380 h 648"/>
                <a:gd name="T14" fmla="*/ 322 w 576"/>
                <a:gd name="T15" fmla="*/ 358 h 648"/>
                <a:gd name="T16" fmla="*/ 366 w 576"/>
                <a:gd name="T17" fmla="*/ 334 h 648"/>
                <a:gd name="T18" fmla="*/ 408 w 576"/>
                <a:gd name="T19" fmla="*/ 306 h 648"/>
                <a:gd name="T20" fmla="*/ 444 w 576"/>
                <a:gd name="T21" fmla="*/ 274 h 648"/>
                <a:gd name="T22" fmla="*/ 478 w 576"/>
                <a:gd name="T23" fmla="*/ 242 h 648"/>
                <a:gd name="T24" fmla="*/ 492 w 576"/>
                <a:gd name="T25" fmla="*/ 224 h 648"/>
                <a:gd name="T26" fmla="*/ 506 w 576"/>
                <a:gd name="T27" fmla="*/ 206 h 648"/>
                <a:gd name="T28" fmla="*/ 520 w 576"/>
                <a:gd name="T29" fmla="*/ 188 h 648"/>
                <a:gd name="T30" fmla="*/ 530 w 576"/>
                <a:gd name="T31" fmla="*/ 168 h 648"/>
                <a:gd name="T32" fmla="*/ 542 w 576"/>
                <a:gd name="T33" fmla="*/ 148 h 648"/>
                <a:gd name="T34" fmla="*/ 550 w 576"/>
                <a:gd name="T35" fmla="*/ 128 h 648"/>
                <a:gd name="T36" fmla="*/ 558 w 576"/>
                <a:gd name="T37" fmla="*/ 108 h 648"/>
                <a:gd name="T38" fmla="*/ 564 w 576"/>
                <a:gd name="T39" fmla="*/ 88 h 648"/>
                <a:gd name="T40" fmla="*/ 570 w 576"/>
                <a:gd name="T41" fmla="*/ 66 h 648"/>
                <a:gd name="T42" fmla="*/ 574 w 576"/>
                <a:gd name="T43" fmla="*/ 44 h 648"/>
                <a:gd name="T44" fmla="*/ 576 w 576"/>
                <a:gd name="T45" fmla="*/ 22 h 648"/>
                <a:gd name="T46" fmla="*/ 576 w 576"/>
                <a:gd name="T47" fmla="*/ 0 h 648"/>
                <a:gd name="T48" fmla="*/ 576 w 576"/>
                <a:gd name="T49" fmla="*/ 216 h 648"/>
                <a:gd name="T50" fmla="*/ 576 w 576"/>
                <a:gd name="T51" fmla="*/ 216 h 648"/>
                <a:gd name="T52" fmla="*/ 576 w 576"/>
                <a:gd name="T53" fmla="*/ 238 h 648"/>
                <a:gd name="T54" fmla="*/ 574 w 576"/>
                <a:gd name="T55" fmla="*/ 260 h 648"/>
                <a:gd name="T56" fmla="*/ 570 w 576"/>
                <a:gd name="T57" fmla="*/ 282 h 648"/>
                <a:gd name="T58" fmla="*/ 564 w 576"/>
                <a:gd name="T59" fmla="*/ 304 h 648"/>
                <a:gd name="T60" fmla="*/ 558 w 576"/>
                <a:gd name="T61" fmla="*/ 324 h 648"/>
                <a:gd name="T62" fmla="*/ 550 w 576"/>
                <a:gd name="T63" fmla="*/ 344 h 648"/>
                <a:gd name="T64" fmla="*/ 542 w 576"/>
                <a:gd name="T65" fmla="*/ 364 h 648"/>
                <a:gd name="T66" fmla="*/ 530 w 576"/>
                <a:gd name="T67" fmla="*/ 384 h 648"/>
                <a:gd name="T68" fmla="*/ 520 w 576"/>
                <a:gd name="T69" fmla="*/ 404 h 648"/>
                <a:gd name="T70" fmla="*/ 506 w 576"/>
                <a:gd name="T71" fmla="*/ 422 h 648"/>
                <a:gd name="T72" fmla="*/ 492 w 576"/>
                <a:gd name="T73" fmla="*/ 440 h 648"/>
                <a:gd name="T74" fmla="*/ 478 w 576"/>
                <a:gd name="T75" fmla="*/ 458 h 648"/>
                <a:gd name="T76" fmla="*/ 444 w 576"/>
                <a:gd name="T77" fmla="*/ 490 h 648"/>
                <a:gd name="T78" fmla="*/ 408 w 576"/>
                <a:gd name="T79" fmla="*/ 522 h 648"/>
                <a:gd name="T80" fmla="*/ 366 w 576"/>
                <a:gd name="T81" fmla="*/ 550 h 648"/>
                <a:gd name="T82" fmla="*/ 322 w 576"/>
                <a:gd name="T83" fmla="*/ 574 h 648"/>
                <a:gd name="T84" fmla="*/ 274 w 576"/>
                <a:gd name="T85" fmla="*/ 596 h 648"/>
                <a:gd name="T86" fmla="*/ 224 w 576"/>
                <a:gd name="T87" fmla="*/ 614 h 648"/>
                <a:gd name="T88" fmla="*/ 172 w 576"/>
                <a:gd name="T89" fmla="*/ 628 h 648"/>
                <a:gd name="T90" fmla="*/ 116 w 576"/>
                <a:gd name="T91" fmla="*/ 640 h 648"/>
                <a:gd name="T92" fmla="*/ 58 w 576"/>
                <a:gd name="T93" fmla="*/ 646 h 648"/>
                <a:gd name="T94" fmla="*/ 0 w 576"/>
                <a:gd name="T95" fmla="*/ 648 h 648"/>
                <a:gd name="T96" fmla="*/ 0 w 576"/>
                <a:gd name="T97" fmla="*/ 432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0" y="432"/>
                  </a:moveTo>
                  <a:lnTo>
                    <a:pt x="0" y="432"/>
                  </a:lnTo>
                  <a:lnTo>
                    <a:pt x="58" y="430"/>
                  </a:lnTo>
                  <a:lnTo>
                    <a:pt x="116" y="424"/>
                  </a:lnTo>
                  <a:lnTo>
                    <a:pt x="172" y="412"/>
                  </a:lnTo>
                  <a:lnTo>
                    <a:pt x="224" y="398"/>
                  </a:lnTo>
                  <a:lnTo>
                    <a:pt x="274" y="380"/>
                  </a:lnTo>
                  <a:lnTo>
                    <a:pt x="322" y="358"/>
                  </a:lnTo>
                  <a:lnTo>
                    <a:pt x="366" y="334"/>
                  </a:lnTo>
                  <a:lnTo>
                    <a:pt x="408" y="306"/>
                  </a:lnTo>
                  <a:lnTo>
                    <a:pt x="444" y="274"/>
                  </a:lnTo>
                  <a:lnTo>
                    <a:pt x="478" y="242"/>
                  </a:lnTo>
                  <a:lnTo>
                    <a:pt x="492" y="224"/>
                  </a:lnTo>
                  <a:lnTo>
                    <a:pt x="506" y="206"/>
                  </a:lnTo>
                  <a:lnTo>
                    <a:pt x="520" y="188"/>
                  </a:lnTo>
                  <a:lnTo>
                    <a:pt x="530" y="168"/>
                  </a:lnTo>
                  <a:lnTo>
                    <a:pt x="542" y="148"/>
                  </a:lnTo>
                  <a:lnTo>
                    <a:pt x="550" y="128"/>
                  </a:lnTo>
                  <a:lnTo>
                    <a:pt x="558" y="108"/>
                  </a:lnTo>
                  <a:lnTo>
                    <a:pt x="564" y="88"/>
                  </a:lnTo>
                  <a:lnTo>
                    <a:pt x="570" y="66"/>
                  </a:lnTo>
                  <a:lnTo>
                    <a:pt x="574" y="44"/>
                  </a:lnTo>
                  <a:lnTo>
                    <a:pt x="576" y="22"/>
                  </a:lnTo>
                  <a:lnTo>
                    <a:pt x="576" y="0"/>
                  </a:lnTo>
                  <a:lnTo>
                    <a:pt x="576" y="216"/>
                  </a:lnTo>
                  <a:lnTo>
                    <a:pt x="576" y="238"/>
                  </a:lnTo>
                  <a:lnTo>
                    <a:pt x="574" y="260"/>
                  </a:lnTo>
                  <a:lnTo>
                    <a:pt x="570" y="282"/>
                  </a:lnTo>
                  <a:lnTo>
                    <a:pt x="564" y="304"/>
                  </a:lnTo>
                  <a:lnTo>
                    <a:pt x="558" y="324"/>
                  </a:lnTo>
                  <a:lnTo>
                    <a:pt x="550" y="344"/>
                  </a:lnTo>
                  <a:lnTo>
                    <a:pt x="542" y="364"/>
                  </a:lnTo>
                  <a:lnTo>
                    <a:pt x="530" y="384"/>
                  </a:lnTo>
                  <a:lnTo>
                    <a:pt x="520" y="404"/>
                  </a:lnTo>
                  <a:lnTo>
                    <a:pt x="506" y="422"/>
                  </a:lnTo>
                  <a:lnTo>
                    <a:pt x="492" y="440"/>
                  </a:lnTo>
                  <a:lnTo>
                    <a:pt x="478" y="458"/>
                  </a:lnTo>
                  <a:lnTo>
                    <a:pt x="444" y="490"/>
                  </a:lnTo>
                  <a:lnTo>
                    <a:pt x="408" y="522"/>
                  </a:lnTo>
                  <a:lnTo>
                    <a:pt x="366" y="550"/>
                  </a:lnTo>
                  <a:lnTo>
                    <a:pt x="322" y="574"/>
                  </a:lnTo>
                  <a:lnTo>
                    <a:pt x="274" y="596"/>
                  </a:lnTo>
                  <a:lnTo>
                    <a:pt x="224" y="614"/>
                  </a:lnTo>
                  <a:lnTo>
                    <a:pt x="172" y="628"/>
                  </a:lnTo>
                  <a:lnTo>
                    <a:pt x="116" y="640"/>
                  </a:lnTo>
                  <a:lnTo>
                    <a:pt x="58" y="646"/>
                  </a:lnTo>
                  <a:lnTo>
                    <a:pt x="0" y="648"/>
                  </a:lnTo>
                  <a:lnTo>
                    <a:pt x="0" y="432"/>
                  </a:lnTo>
                  <a:close/>
                </a:path>
              </a:pathLst>
            </a:custGeom>
            <a:gradFill rotWithShape="1">
              <a:gsLst>
                <a:gs pos="0">
                  <a:srgbClr val="C0C0C0"/>
                </a:gs>
                <a:gs pos="100000">
                  <a:srgbClr val="777777"/>
                </a:gs>
              </a:gsLst>
              <a:lin ang="0" scaled="1"/>
            </a:gradFill>
            <a:ln w="9525">
              <a:noFill/>
              <a:miter lim="800000"/>
              <a:headEnd/>
              <a:tailEnd/>
            </a:ln>
          </p:spPr>
          <p:txBody>
            <a:bodyPr/>
            <a:lstStyle/>
            <a:p>
              <a:endParaRPr lang="zh-CN" altLang="en-US">
                <a:solidFill>
                  <a:srgbClr val="000000"/>
                </a:solidFill>
                <a:latin typeface="微软雅黑" charset="-122"/>
              </a:endParaRPr>
            </a:p>
          </p:txBody>
        </p:sp>
        <p:sp>
          <p:nvSpPr>
            <p:cNvPr id="39950" name="Freeform 67"/>
            <p:cNvSpPr>
              <a:spLocks/>
            </p:cNvSpPr>
            <p:nvPr/>
          </p:nvSpPr>
          <p:spPr bwMode="auto">
            <a:xfrm>
              <a:off x="3446" y="2810"/>
              <a:ext cx="576" cy="648"/>
            </a:xfrm>
            <a:custGeom>
              <a:avLst/>
              <a:gdLst>
                <a:gd name="T0" fmla="*/ 576 w 576"/>
                <a:gd name="T1" fmla="*/ 648 h 648"/>
                <a:gd name="T2" fmla="*/ 576 w 576"/>
                <a:gd name="T3" fmla="*/ 648 h 648"/>
                <a:gd name="T4" fmla="*/ 518 w 576"/>
                <a:gd name="T5" fmla="*/ 646 h 648"/>
                <a:gd name="T6" fmla="*/ 460 w 576"/>
                <a:gd name="T7" fmla="*/ 640 h 648"/>
                <a:gd name="T8" fmla="*/ 404 w 576"/>
                <a:gd name="T9" fmla="*/ 628 h 648"/>
                <a:gd name="T10" fmla="*/ 352 w 576"/>
                <a:gd name="T11" fmla="*/ 614 h 648"/>
                <a:gd name="T12" fmla="*/ 302 w 576"/>
                <a:gd name="T13" fmla="*/ 596 h 648"/>
                <a:gd name="T14" fmla="*/ 254 w 576"/>
                <a:gd name="T15" fmla="*/ 574 h 648"/>
                <a:gd name="T16" fmla="*/ 210 w 576"/>
                <a:gd name="T17" fmla="*/ 550 h 648"/>
                <a:gd name="T18" fmla="*/ 168 w 576"/>
                <a:gd name="T19" fmla="*/ 522 h 648"/>
                <a:gd name="T20" fmla="*/ 132 w 576"/>
                <a:gd name="T21" fmla="*/ 490 h 648"/>
                <a:gd name="T22" fmla="*/ 98 w 576"/>
                <a:gd name="T23" fmla="*/ 458 h 648"/>
                <a:gd name="T24" fmla="*/ 84 w 576"/>
                <a:gd name="T25" fmla="*/ 440 h 648"/>
                <a:gd name="T26" fmla="*/ 70 w 576"/>
                <a:gd name="T27" fmla="*/ 422 h 648"/>
                <a:gd name="T28" fmla="*/ 56 w 576"/>
                <a:gd name="T29" fmla="*/ 404 h 648"/>
                <a:gd name="T30" fmla="*/ 46 w 576"/>
                <a:gd name="T31" fmla="*/ 384 h 648"/>
                <a:gd name="T32" fmla="*/ 34 w 576"/>
                <a:gd name="T33" fmla="*/ 364 h 648"/>
                <a:gd name="T34" fmla="*/ 26 w 576"/>
                <a:gd name="T35" fmla="*/ 344 h 648"/>
                <a:gd name="T36" fmla="*/ 18 w 576"/>
                <a:gd name="T37" fmla="*/ 324 h 648"/>
                <a:gd name="T38" fmla="*/ 12 w 576"/>
                <a:gd name="T39" fmla="*/ 304 h 648"/>
                <a:gd name="T40" fmla="*/ 6 w 576"/>
                <a:gd name="T41" fmla="*/ 282 h 648"/>
                <a:gd name="T42" fmla="*/ 2 w 576"/>
                <a:gd name="T43" fmla="*/ 260 h 648"/>
                <a:gd name="T44" fmla="*/ 0 w 576"/>
                <a:gd name="T45" fmla="*/ 238 h 648"/>
                <a:gd name="T46" fmla="*/ 0 w 576"/>
                <a:gd name="T47" fmla="*/ 216 h 648"/>
                <a:gd name="T48" fmla="*/ 0 w 576"/>
                <a:gd name="T49" fmla="*/ 0 h 648"/>
                <a:gd name="T50" fmla="*/ 0 w 576"/>
                <a:gd name="T51" fmla="*/ 0 h 648"/>
                <a:gd name="T52" fmla="*/ 0 w 576"/>
                <a:gd name="T53" fmla="*/ 22 h 648"/>
                <a:gd name="T54" fmla="*/ 2 w 576"/>
                <a:gd name="T55" fmla="*/ 44 h 648"/>
                <a:gd name="T56" fmla="*/ 6 w 576"/>
                <a:gd name="T57" fmla="*/ 66 h 648"/>
                <a:gd name="T58" fmla="*/ 12 w 576"/>
                <a:gd name="T59" fmla="*/ 88 h 648"/>
                <a:gd name="T60" fmla="*/ 18 w 576"/>
                <a:gd name="T61" fmla="*/ 108 h 648"/>
                <a:gd name="T62" fmla="*/ 26 w 576"/>
                <a:gd name="T63" fmla="*/ 128 h 648"/>
                <a:gd name="T64" fmla="*/ 34 w 576"/>
                <a:gd name="T65" fmla="*/ 148 h 648"/>
                <a:gd name="T66" fmla="*/ 46 w 576"/>
                <a:gd name="T67" fmla="*/ 168 h 648"/>
                <a:gd name="T68" fmla="*/ 56 w 576"/>
                <a:gd name="T69" fmla="*/ 188 h 648"/>
                <a:gd name="T70" fmla="*/ 70 w 576"/>
                <a:gd name="T71" fmla="*/ 206 h 648"/>
                <a:gd name="T72" fmla="*/ 84 w 576"/>
                <a:gd name="T73" fmla="*/ 224 h 648"/>
                <a:gd name="T74" fmla="*/ 98 w 576"/>
                <a:gd name="T75" fmla="*/ 242 h 648"/>
                <a:gd name="T76" fmla="*/ 132 w 576"/>
                <a:gd name="T77" fmla="*/ 274 h 648"/>
                <a:gd name="T78" fmla="*/ 168 w 576"/>
                <a:gd name="T79" fmla="*/ 306 h 648"/>
                <a:gd name="T80" fmla="*/ 210 w 576"/>
                <a:gd name="T81" fmla="*/ 334 h 648"/>
                <a:gd name="T82" fmla="*/ 254 w 576"/>
                <a:gd name="T83" fmla="*/ 358 h 648"/>
                <a:gd name="T84" fmla="*/ 302 w 576"/>
                <a:gd name="T85" fmla="*/ 380 h 648"/>
                <a:gd name="T86" fmla="*/ 352 w 576"/>
                <a:gd name="T87" fmla="*/ 398 h 648"/>
                <a:gd name="T88" fmla="*/ 404 w 576"/>
                <a:gd name="T89" fmla="*/ 412 h 648"/>
                <a:gd name="T90" fmla="*/ 460 w 576"/>
                <a:gd name="T91" fmla="*/ 424 h 648"/>
                <a:gd name="T92" fmla="*/ 518 w 576"/>
                <a:gd name="T93" fmla="*/ 430 h 648"/>
                <a:gd name="T94" fmla="*/ 576 w 576"/>
                <a:gd name="T95" fmla="*/ 432 h 648"/>
                <a:gd name="T96" fmla="*/ 576 w 576"/>
                <a:gd name="T97" fmla="*/ 648 h 6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6"/>
                <a:gd name="T148" fmla="*/ 0 h 648"/>
                <a:gd name="T149" fmla="*/ 576 w 576"/>
                <a:gd name="T150" fmla="*/ 648 h 6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6" h="648">
                  <a:moveTo>
                    <a:pt x="576" y="648"/>
                  </a:moveTo>
                  <a:lnTo>
                    <a:pt x="576" y="648"/>
                  </a:lnTo>
                  <a:lnTo>
                    <a:pt x="518" y="646"/>
                  </a:lnTo>
                  <a:lnTo>
                    <a:pt x="460" y="640"/>
                  </a:lnTo>
                  <a:lnTo>
                    <a:pt x="404" y="628"/>
                  </a:lnTo>
                  <a:lnTo>
                    <a:pt x="352" y="614"/>
                  </a:lnTo>
                  <a:lnTo>
                    <a:pt x="302" y="596"/>
                  </a:lnTo>
                  <a:lnTo>
                    <a:pt x="254" y="574"/>
                  </a:lnTo>
                  <a:lnTo>
                    <a:pt x="210" y="550"/>
                  </a:lnTo>
                  <a:lnTo>
                    <a:pt x="168" y="522"/>
                  </a:lnTo>
                  <a:lnTo>
                    <a:pt x="132" y="490"/>
                  </a:lnTo>
                  <a:lnTo>
                    <a:pt x="98" y="458"/>
                  </a:lnTo>
                  <a:lnTo>
                    <a:pt x="84" y="440"/>
                  </a:lnTo>
                  <a:lnTo>
                    <a:pt x="70" y="422"/>
                  </a:lnTo>
                  <a:lnTo>
                    <a:pt x="56" y="404"/>
                  </a:lnTo>
                  <a:lnTo>
                    <a:pt x="46" y="384"/>
                  </a:lnTo>
                  <a:lnTo>
                    <a:pt x="34" y="364"/>
                  </a:lnTo>
                  <a:lnTo>
                    <a:pt x="26" y="344"/>
                  </a:lnTo>
                  <a:lnTo>
                    <a:pt x="18" y="324"/>
                  </a:lnTo>
                  <a:lnTo>
                    <a:pt x="12" y="304"/>
                  </a:lnTo>
                  <a:lnTo>
                    <a:pt x="6" y="282"/>
                  </a:lnTo>
                  <a:lnTo>
                    <a:pt x="2" y="260"/>
                  </a:lnTo>
                  <a:lnTo>
                    <a:pt x="0" y="238"/>
                  </a:lnTo>
                  <a:lnTo>
                    <a:pt x="0" y="216"/>
                  </a:lnTo>
                  <a:lnTo>
                    <a:pt x="0" y="0"/>
                  </a:lnTo>
                  <a:lnTo>
                    <a:pt x="0" y="22"/>
                  </a:lnTo>
                  <a:lnTo>
                    <a:pt x="2" y="44"/>
                  </a:lnTo>
                  <a:lnTo>
                    <a:pt x="6" y="66"/>
                  </a:lnTo>
                  <a:lnTo>
                    <a:pt x="12" y="88"/>
                  </a:lnTo>
                  <a:lnTo>
                    <a:pt x="18" y="108"/>
                  </a:lnTo>
                  <a:lnTo>
                    <a:pt x="26" y="128"/>
                  </a:lnTo>
                  <a:lnTo>
                    <a:pt x="34" y="148"/>
                  </a:lnTo>
                  <a:lnTo>
                    <a:pt x="46" y="168"/>
                  </a:lnTo>
                  <a:lnTo>
                    <a:pt x="56" y="188"/>
                  </a:lnTo>
                  <a:lnTo>
                    <a:pt x="70" y="206"/>
                  </a:lnTo>
                  <a:lnTo>
                    <a:pt x="84" y="224"/>
                  </a:lnTo>
                  <a:lnTo>
                    <a:pt x="98" y="242"/>
                  </a:lnTo>
                  <a:lnTo>
                    <a:pt x="132" y="274"/>
                  </a:lnTo>
                  <a:lnTo>
                    <a:pt x="168" y="306"/>
                  </a:lnTo>
                  <a:lnTo>
                    <a:pt x="210" y="334"/>
                  </a:lnTo>
                  <a:lnTo>
                    <a:pt x="254" y="358"/>
                  </a:lnTo>
                  <a:lnTo>
                    <a:pt x="302" y="380"/>
                  </a:lnTo>
                  <a:lnTo>
                    <a:pt x="352" y="398"/>
                  </a:lnTo>
                  <a:lnTo>
                    <a:pt x="404" y="412"/>
                  </a:lnTo>
                  <a:lnTo>
                    <a:pt x="460" y="424"/>
                  </a:lnTo>
                  <a:lnTo>
                    <a:pt x="518" y="430"/>
                  </a:lnTo>
                  <a:lnTo>
                    <a:pt x="576" y="432"/>
                  </a:lnTo>
                  <a:lnTo>
                    <a:pt x="576" y="648"/>
                  </a:lnTo>
                  <a:close/>
                </a:path>
              </a:pathLst>
            </a:custGeom>
            <a:gradFill rotWithShape="1">
              <a:gsLst>
                <a:gs pos="0">
                  <a:srgbClr val="DDDDDD"/>
                </a:gs>
                <a:gs pos="100000">
                  <a:srgbClr val="C0C0C0"/>
                </a:gs>
              </a:gsLst>
              <a:lin ang="0" scaled="1"/>
            </a:gradFill>
            <a:ln w="9525">
              <a:noFill/>
              <a:miter lim="800000"/>
              <a:headEnd/>
              <a:tailEnd/>
            </a:ln>
          </p:spPr>
          <p:txBody>
            <a:bodyPr/>
            <a:lstStyle/>
            <a:p>
              <a:endParaRPr lang="zh-CN" altLang="en-US">
                <a:solidFill>
                  <a:srgbClr val="000000"/>
                </a:solidFill>
                <a:latin typeface="微软雅黑" charset="-122"/>
              </a:endParaRPr>
            </a:p>
          </p:txBody>
        </p:sp>
      </p:grpSp>
      <p:sp>
        <p:nvSpPr>
          <p:cNvPr id="39942" name="Rectangle 33"/>
          <p:cNvSpPr>
            <a:spLocks noChangeArrowheads="1"/>
          </p:cNvSpPr>
          <p:nvPr/>
        </p:nvSpPr>
        <p:spPr bwMode="auto">
          <a:xfrm>
            <a:off x="2051050" y="3365500"/>
            <a:ext cx="1525588" cy="422275"/>
          </a:xfrm>
          <a:prstGeom prst="rect">
            <a:avLst/>
          </a:prstGeom>
          <a:noFill/>
          <a:ln w="9525">
            <a:noFill/>
            <a:miter lim="800000"/>
            <a:headEnd/>
            <a:tailEnd/>
          </a:ln>
        </p:spPr>
        <p:txBody>
          <a:bodyPr>
            <a:spAutoFit/>
          </a:bodyPr>
          <a:lstStyle/>
          <a:p>
            <a:pPr>
              <a:lnSpc>
                <a:spcPct val="120000"/>
              </a:lnSpc>
            </a:pPr>
            <a:r>
              <a:rPr lang="zh-CN" altLang="en-US" b="1">
                <a:latin typeface="微软雅黑" charset="-122"/>
              </a:rPr>
              <a:t>网站访客</a:t>
            </a:r>
          </a:p>
        </p:txBody>
      </p:sp>
      <p:sp>
        <p:nvSpPr>
          <p:cNvPr id="39943" name="Rectangle 33"/>
          <p:cNvSpPr>
            <a:spLocks noChangeArrowheads="1"/>
          </p:cNvSpPr>
          <p:nvPr/>
        </p:nvSpPr>
        <p:spPr bwMode="auto">
          <a:xfrm>
            <a:off x="6011863" y="3362325"/>
            <a:ext cx="1098550" cy="422275"/>
          </a:xfrm>
          <a:prstGeom prst="rect">
            <a:avLst/>
          </a:prstGeom>
          <a:noFill/>
          <a:ln w="9525">
            <a:noFill/>
            <a:miter lim="800000"/>
            <a:headEnd/>
            <a:tailEnd/>
          </a:ln>
        </p:spPr>
        <p:txBody>
          <a:bodyPr>
            <a:spAutoFit/>
          </a:bodyPr>
          <a:lstStyle/>
          <a:p>
            <a:pPr>
              <a:lnSpc>
                <a:spcPct val="120000"/>
              </a:lnSpc>
            </a:pPr>
            <a:r>
              <a:rPr lang="zh-CN" altLang="en-US" b="1">
                <a:latin typeface="微软雅黑" charset="-122"/>
              </a:rPr>
              <a:t>商家</a:t>
            </a:r>
          </a:p>
        </p:txBody>
      </p:sp>
      <p:sp>
        <p:nvSpPr>
          <p:cNvPr id="39944" name="矩形 35"/>
          <p:cNvSpPr>
            <a:spLocks noChangeArrowheads="1"/>
          </p:cNvSpPr>
          <p:nvPr/>
        </p:nvSpPr>
        <p:spPr bwMode="auto">
          <a:xfrm>
            <a:off x="2603500" y="1485900"/>
            <a:ext cx="3798888" cy="457200"/>
          </a:xfrm>
          <a:prstGeom prst="rect">
            <a:avLst/>
          </a:prstGeom>
          <a:noFill/>
          <a:ln w="9525">
            <a:noFill/>
            <a:miter lim="800000"/>
            <a:headEnd/>
            <a:tailEnd/>
          </a:ln>
        </p:spPr>
        <p:txBody>
          <a:bodyPr wrap="none">
            <a:spAutoFit/>
          </a:bodyPr>
          <a:lstStyle/>
          <a:p>
            <a:pPr algn="ctr">
              <a:lnSpc>
                <a:spcPct val="120000"/>
              </a:lnSpc>
            </a:pPr>
            <a:r>
              <a:rPr lang="en-US" altLang="zh-CN" sz="2000" b="1">
                <a:solidFill>
                  <a:srgbClr val="C00000"/>
                </a:solidFill>
                <a:latin typeface="微软雅黑" charset="-122"/>
              </a:rPr>
              <a:t>51</a:t>
            </a:r>
            <a:r>
              <a:rPr lang="zh-CN" altLang="en-US" sz="2000" b="1">
                <a:solidFill>
                  <a:srgbClr val="C00000"/>
                </a:solidFill>
                <a:latin typeface="微软雅黑" charset="-122"/>
              </a:rPr>
              <a:t>统计网：</a:t>
            </a:r>
            <a:r>
              <a:rPr lang="en-US" altLang="zh-CN" sz="2000" b="1">
                <a:solidFill>
                  <a:srgbClr val="C00000"/>
                </a:solidFill>
                <a:latin typeface="微软雅黑" charset="-122"/>
              </a:rPr>
              <a:t>www.51tongji.net</a:t>
            </a:r>
          </a:p>
        </p:txBody>
      </p:sp>
      <p:sp>
        <p:nvSpPr>
          <p:cNvPr id="39945" name="Rectangle 33"/>
          <p:cNvSpPr>
            <a:spLocks noChangeArrowheads="1"/>
          </p:cNvSpPr>
          <p:nvPr/>
        </p:nvSpPr>
        <p:spPr bwMode="auto">
          <a:xfrm>
            <a:off x="3924300" y="2205038"/>
            <a:ext cx="1223963" cy="422275"/>
          </a:xfrm>
          <a:prstGeom prst="rect">
            <a:avLst/>
          </a:prstGeom>
          <a:noFill/>
          <a:ln w="9525">
            <a:noFill/>
            <a:miter lim="800000"/>
            <a:headEnd/>
            <a:tailEnd/>
          </a:ln>
        </p:spPr>
        <p:txBody>
          <a:bodyPr>
            <a:spAutoFit/>
          </a:bodyPr>
          <a:lstStyle/>
          <a:p>
            <a:pPr>
              <a:lnSpc>
                <a:spcPct val="120000"/>
              </a:lnSpc>
            </a:pPr>
            <a:r>
              <a:rPr lang="en-US" altLang="zh-CN" b="1">
                <a:solidFill>
                  <a:schemeClr val="bg1"/>
                </a:solidFill>
                <a:latin typeface="微软雅黑" charset="-122"/>
              </a:rPr>
              <a:t>51</a:t>
            </a:r>
            <a:r>
              <a:rPr lang="zh-CN" altLang="en-US" b="1">
                <a:solidFill>
                  <a:schemeClr val="bg1"/>
                </a:solidFill>
                <a:latin typeface="微软雅黑" charset="-122"/>
              </a:rPr>
              <a:t>统计网</a:t>
            </a:r>
          </a:p>
        </p:txBody>
      </p:sp>
      <p:sp>
        <p:nvSpPr>
          <p:cNvPr id="39946" name="Text Box 44"/>
          <p:cNvSpPr txBox="1">
            <a:spLocks noChangeArrowheads="1"/>
          </p:cNvSpPr>
          <p:nvPr/>
        </p:nvSpPr>
        <p:spPr bwMode="auto">
          <a:xfrm>
            <a:off x="539750" y="160338"/>
            <a:ext cx="8064500" cy="579437"/>
          </a:xfrm>
          <a:prstGeom prst="rect">
            <a:avLst/>
          </a:prstGeom>
          <a:noFill/>
          <a:ln w="9525">
            <a:noFill/>
            <a:miter lim="800000"/>
            <a:headEnd/>
            <a:tailEnd/>
          </a:ln>
        </p:spPr>
        <p:txBody>
          <a:bodyPr>
            <a:spAutoFit/>
          </a:bodyPr>
          <a:lstStyle/>
          <a:p>
            <a:pPr algn="ctr"/>
            <a:r>
              <a:rPr lang="zh-CN" altLang="en-US" sz="3200" b="1"/>
              <a:t>网络精准主动营销</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ext Box 44"/>
          <p:cNvSpPr txBox="1">
            <a:spLocks noChangeArrowheads="1"/>
          </p:cNvSpPr>
          <p:nvPr/>
        </p:nvSpPr>
        <p:spPr bwMode="auto">
          <a:xfrm>
            <a:off x="539750" y="160338"/>
            <a:ext cx="5122863" cy="579437"/>
          </a:xfrm>
          <a:prstGeom prst="rect">
            <a:avLst/>
          </a:prstGeom>
          <a:noFill/>
          <a:ln w="9525">
            <a:noFill/>
            <a:miter lim="800000"/>
            <a:headEnd/>
            <a:tailEnd/>
          </a:ln>
        </p:spPr>
        <p:txBody>
          <a:bodyPr wrap="none">
            <a:spAutoFit/>
          </a:bodyPr>
          <a:lstStyle/>
          <a:p>
            <a:r>
              <a:rPr lang="zh-CN" altLang="en-US" sz="3200" b="1"/>
              <a:t>六、</a:t>
            </a:r>
            <a:r>
              <a:rPr lang="en-US" altLang="zh-CN" sz="3200" b="1"/>
              <a:t>51</a:t>
            </a:r>
            <a:r>
              <a:rPr lang="zh-CN" altLang="en-US" sz="3200" b="1"/>
              <a:t>统计网系统常见问题</a:t>
            </a:r>
          </a:p>
        </p:txBody>
      </p:sp>
      <p:sp>
        <p:nvSpPr>
          <p:cNvPr id="40962" name="Text Box 6"/>
          <p:cNvSpPr txBox="1">
            <a:spLocks noChangeArrowheads="1"/>
          </p:cNvSpPr>
          <p:nvPr/>
        </p:nvSpPr>
        <p:spPr bwMode="auto">
          <a:xfrm>
            <a:off x="468313" y="1052513"/>
            <a:ext cx="8135937" cy="1603375"/>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问题一：</a:t>
            </a:r>
            <a:r>
              <a:rPr lang="en-US" altLang="zh-CN" b="1">
                <a:solidFill>
                  <a:srgbClr val="FF0000"/>
                </a:solidFill>
              </a:rPr>
              <a:t>51</a:t>
            </a:r>
            <a:r>
              <a:rPr lang="zh-CN" altLang="en-US" b="1">
                <a:solidFill>
                  <a:srgbClr val="FF0000"/>
                </a:solidFill>
              </a:rPr>
              <a:t>统计网系统的统计率是多大？</a:t>
            </a:r>
          </a:p>
          <a:p>
            <a:pPr>
              <a:spcBef>
                <a:spcPct val="50000"/>
              </a:spcBef>
            </a:pPr>
            <a:r>
              <a:rPr lang="zh-CN" altLang="en-US" b="1">
                <a:solidFill>
                  <a:srgbClr val="FF0000"/>
                </a:solidFill>
              </a:rPr>
              <a:t>答：</a:t>
            </a:r>
            <a:r>
              <a:rPr lang="en-US" altLang="zh-CN" b="1"/>
              <a:t>51</a:t>
            </a:r>
            <a:r>
              <a:rPr lang="zh-CN" altLang="en-US" b="1"/>
              <a:t>统计网系统统计率只有</a:t>
            </a:r>
            <a:r>
              <a:rPr lang="en-US" altLang="zh-CN" b="1"/>
              <a:t>30-60%</a:t>
            </a:r>
            <a:r>
              <a:rPr lang="zh-CN" altLang="en-US" b="1"/>
              <a:t>！统计时间越长，</a:t>
            </a:r>
            <a:r>
              <a:rPr lang="en-US" altLang="zh-CN" b="1"/>
              <a:t>IP</a:t>
            </a:r>
            <a:r>
              <a:rPr lang="zh-CN" altLang="en-US" b="1"/>
              <a:t>越多，统计率越高！</a:t>
            </a:r>
            <a:r>
              <a:rPr lang="en-US" altLang="zh-CN" b="1"/>
              <a:t>1000IP</a:t>
            </a:r>
            <a:r>
              <a:rPr lang="zh-CN" altLang="en-US" b="1"/>
              <a:t>，统计</a:t>
            </a:r>
            <a:r>
              <a:rPr lang="en-US" altLang="zh-CN" b="1"/>
              <a:t>300-500</a:t>
            </a:r>
            <a:r>
              <a:rPr lang="zh-CN" altLang="en-US" b="1"/>
              <a:t>个访客</a:t>
            </a:r>
            <a:r>
              <a:rPr lang="en-US" altLang="zh-CN" b="1"/>
              <a:t>QQ</a:t>
            </a:r>
            <a:r>
              <a:rPr lang="zh-CN" altLang="en-US" b="1"/>
              <a:t>信息！（也就是</a:t>
            </a:r>
            <a:r>
              <a:rPr lang="en-US" altLang="zh-CN" b="1"/>
              <a:t>1000</a:t>
            </a:r>
            <a:r>
              <a:rPr lang="zh-CN" altLang="en-US" b="1"/>
              <a:t>个访客基本上能统计到</a:t>
            </a:r>
            <a:r>
              <a:rPr lang="en-US" altLang="zh-CN" b="1"/>
              <a:t>300-500</a:t>
            </a:r>
            <a:r>
              <a:rPr lang="zh-CN" altLang="en-US" b="1"/>
              <a:t>个访客</a:t>
            </a:r>
            <a:r>
              <a:rPr lang="en-US" altLang="zh-CN" b="1"/>
              <a:t>QQ</a:t>
            </a:r>
            <a:r>
              <a:rPr lang="zh-CN" altLang="en-US" b="1"/>
              <a:t>账号信息）抓取统计率主要跟用户行业客户群体使用</a:t>
            </a:r>
            <a:r>
              <a:rPr lang="en-US" altLang="zh-CN" b="1"/>
              <a:t>QQ</a:t>
            </a:r>
            <a:r>
              <a:rPr lang="zh-CN" altLang="en-US" b="1"/>
              <a:t>率有关，客户群体使用</a:t>
            </a:r>
            <a:r>
              <a:rPr lang="en-US" altLang="zh-CN" b="1"/>
              <a:t>QQ</a:t>
            </a:r>
            <a:r>
              <a:rPr lang="zh-CN" altLang="en-US" b="1"/>
              <a:t>率大，统计率也越高</a:t>
            </a:r>
          </a:p>
        </p:txBody>
      </p:sp>
      <p:sp>
        <p:nvSpPr>
          <p:cNvPr id="40963" name="Text Box 6"/>
          <p:cNvSpPr txBox="1">
            <a:spLocks noChangeArrowheads="1"/>
          </p:cNvSpPr>
          <p:nvPr/>
        </p:nvSpPr>
        <p:spPr bwMode="auto">
          <a:xfrm>
            <a:off x="395288" y="2689225"/>
            <a:ext cx="8135937" cy="1603375"/>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问题二：什么条件的访客才能被获取到信息？统计率为什么不是</a:t>
            </a:r>
            <a:r>
              <a:rPr lang="en-US" altLang="zh-CN" b="1">
                <a:solidFill>
                  <a:srgbClr val="FF0000"/>
                </a:solidFill>
              </a:rPr>
              <a:t>100%?</a:t>
            </a:r>
          </a:p>
          <a:p>
            <a:pPr>
              <a:spcBef>
                <a:spcPct val="50000"/>
              </a:spcBef>
            </a:pPr>
            <a:r>
              <a:rPr lang="zh-CN" altLang="en-US" b="1">
                <a:solidFill>
                  <a:srgbClr val="FF0000"/>
                </a:solidFill>
              </a:rPr>
              <a:t>答：</a:t>
            </a:r>
            <a:r>
              <a:rPr lang="zh-CN" altLang="en-US" b="1"/>
              <a:t>只要访客在访客网站时浏览器内有保存着访客</a:t>
            </a:r>
            <a:r>
              <a:rPr lang="en-US" altLang="zh-CN" b="1"/>
              <a:t>QQ</a:t>
            </a:r>
            <a:r>
              <a:rPr lang="zh-CN" altLang="en-US" b="1"/>
              <a:t>信息的缓存，</a:t>
            </a:r>
            <a:r>
              <a:rPr lang="en-US" altLang="zh-CN" b="1"/>
              <a:t>51</a:t>
            </a:r>
            <a:r>
              <a:rPr lang="zh-CN" altLang="en-US" b="1"/>
              <a:t>统计网系统即可</a:t>
            </a:r>
            <a:r>
              <a:rPr lang="en-US" altLang="zh-CN" b="1"/>
              <a:t>100%</a:t>
            </a:r>
            <a:r>
              <a:rPr lang="zh-CN" altLang="en-US" b="1"/>
              <a:t>抓取到！一般访客只要有访问过腾讯相关网站，浏览器即可自动记录访客电脑上登陆的</a:t>
            </a:r>
            <a:r>
              <a:rPr lang="en-US" altLang="zh-CN" b="1"/>
              <a:t>QQ</a:t>
            </a:r>
            <a:r>
              <a:rPr lang="zh-CN" altLang="en-US" b="1"/>
              <a:t>号码信息。当然，如果没有访客</a:t>
            </a:r>
            <a:r>
              <a:rPr lang="en-US" altLang="zh-CN" b="1"/>
              <a:t>QQ</a:t>
            </a:r>
            <a:r>
              <a:rPr lang="zh-CN" altLang="en-US" b="1"/>
              <a:t>缓存信息，系统是无法获取到的！所以统计率不是</a:t>
            </a:r>
            <a:r>
              <a:rPr lang="en-US" altLang="zh-CN" b="1"/>
              <a:t>100%</a:t>
            </a:r>
            <a:r>
              <a:rPr lang="zh-CN" altLang="en-US" b="1"/>
              <a:t>。</a:t>
            </a:r>
          </a:p>
        </p:txBody>
      </p:sp>
      <p:sp>
        <p:nvSpPr>
          <p:cNvPr id="40964" name="Text Box 6"/>
          <p:cNvSpPr txBox="1">
            <a:spLocks noChangeArrowheads="1"/>
          </p:cNvSpPr>
          <p:nvPr/>
        </p:nvSpPr>
        <p:spPr bwMode="auto">
          <a:xfrm>
            <a:off x="468313" y="4365625"/>
            <a:ext cx="8135937" cy="1054100"/>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问题三：是否可以试用你们统计系统</a:t>
            </a:r>
            <a:endParaRPr lang="en-US" altLang="zh-CN" b="1">
              <a:solidFill>
                <a:srgbClr val="FF0000"/>
              </a:solidFill>
            </a:endParaRPr>
          </a:p>
          <a:p>
            <a:pPr>
              <a:spcBef>
                <a:spcPct val="50000"/>
              </a:spcBef>
            </a:pPr>
            <a:r>
              <a:rPr lang="zh-CN" altLang="en-US" b="1">
                <a:solidFill>
                  <a:srgbClr val="FF0000"/>
                </a:solidFill>
              </a:rPr>
              <a:t>答：</a:t>
            </a:r>
            <a:r>
              <a:rPr lang="zh-CN" altLang="en-US" b="1"/>
              <a:t>你好</a:t>
            </a:r>
            <a:r>
              <a:rPr lang="en-US" altLang="zh-CN" b="1"/>
              <a:t>51</a:t>
            </a:r>
            <a:r>
              <a:rPr lang="zh-CN" altLang="en-US" b="1"/>
              <a:t>统计网系统支持用户免费试用（试用期为</a:t>
            </a:r>
            <a:r>
              <a:rPr lang="en-US" altLang="zh-CN" b="1"/>
              <a:t>48</a:t>
            </a:r>
            <a:r>
              <a:rPr lang="zh-CN" altLang="en-US" b="1"/>
              <a:t>天），无功能限制！用户可在试用满意后再购买！</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44"/>
          <p:cNvSpPr txBox="1">
            <a:spLocks noChangeArrowheads="1"/>
          </p:cNvSpPr>
          <p:nvPr/>
        </p:nvSpPr>
        <p:spPr bwMode="auto">
          <a:xfrm>
            <a:off x="539750" y="160338"/>
            <a:ext cx="5122863" cy="579437"/>
          </a:xfrm>
          <a:prstGeom prst="rect">
            <a:avLst/>
          </a:prstGeom>
          <a:noFill/>
          <a:ln w="9525">
            <a:noFill/>
            <a:miter lim="800000"/>
            <a:headEnd/>
            <a:tailEnd/>
          </a:ln>
        </p:spPr>
        <p:txBody>
          <a:bodyPr wrap="none">
            <a:spAutoFit/>
          </a:bodyPr>
          <a:lstStyle/>
          <a:p>
            <a:r>
              <a:rPr lang="zh-CN" altLang="en-US" sz="3200" b="1"/>
              <a:t>六、</a:t>
            </a:r>
            <a:r>
              <a:rPr lang="en-US" altLang="zh-CN" sz="3200" b="1"/>
              <a:t>51</a:t>
            </a:r>
            <a:r>
              <a:rPr lang="zh-CN" altLang="en-US" sz="3200" b="1"/>
              <a:t>统计网系统常见问题</a:t>
            </a:r>
          </a:p>
        </p:txBody>
      </p:sp>
      <p:sp>
        <p:nvSpPr>
          <p:cNvPr id="41986" name="Text Box 6"/>
          <p:cNvSpPr txBox="1">
            <a:spLocks noChangeArrowheads="1"/>
          </p:cNvSpPr>
          <p:nvPr/>
        </p:nvSpPr>
        <p:spPr bwMode="auto">
          <a:xfrm>
            <a:off x="468313" y="1052513"/>
            <a:ext cx="8135937" cy="1328737"/>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问题四：如何测试？</a:t>
            </a:r>
          </a:p>
          <a:p>
            <a:pPr>
              <a:spcBef>
                <a:spcPct val="50000"/>
              </a:spcBef>
            </a:pPr>
            <a:r>
              <a:rPr lang="zh-CN" altLang="en-US" b="1">
                <a:solidFill>
                  <a:srgbClr val="FF0000"/>
                </a:solidFill>
              </a:rPr>
              <a:t>答：</a:t>
            </a:r>
            <a:r>
              <a:rPr lang="zh-CN" altLang="en-US" b="1"/>
              <a:t>用户登陆</a:t>
            </a:r>
            <a:r>
              <a:rPr lang="en-US" altLang="zh-CN" b="1"/>
              <a:t>51</a:t>
            </a:r>
            <a:r>
              <a:rPr lang="zh-CN" altLang="en-US" b="1"/>
              <a:t>统计网官网或直接下载</a:t>
            </a:r>
            <a:r>
              <a:rPr lang="en-US" altLang="zh-CN" b="1"/>
              <a:t>51</a:t>
            </a:r>
            <a:r>
              <a:rPr lang="zh-CN" altLang="en-US" b="1"/>
              <a:t>统计网系统最新客户端</a:t>
            </a:r>
            <a:r>
              <a:rPr lang="en-US" altLang="en-US" b="1"/>
              <a:t>软件</a:t>
            </a:r>
            <a:r>
              <a:rPr lang="en-US" altLang="zh-CN" b="1"/>
              <a:t>（</a:t>
            </a:r>
            <a:r>
              <a:rPr lang="zh-CN" altLang="en-US" b="1"/>
              <a:t>下载地址：</a:t>
            </a:r>
            <a:r>
              <a:rPr lang="en-US" altLang="zh-CN" b="1"/>
              <a:t>http://www.51tongji.net/list_30.htm</a:t>
            </a:r>
            <a:r>
              <a:rPr lang="zh-CN" altLang="en-US" b="1"/>
              <a:t>）进行</a:t>
            </a:r>
            <a:r>
              <a:rPr lang="en-US" altLang="en-US" b="1"/>
              <a:t>注册，登陆</a:t>
            </a:r>
            <a:r>
              <a:rPr lang="en-US" altLang="zh-CN" b="1"/>
              <a:t>控制</a:t>
            </a:r>
            <a:r>
              <a:rPr lang="zh-CN" altLang="en-US" b="1"/>
              <a:t>面板</a:t>
            </a:r>
            <a:r>
              <a:rPr lang="en-US" altLang="en-US" b="1"/>
              <a:t>，添加网站，</a:t>
            </a:r>
            <a:r>
              <a:rPr lang="en-US" altLang="zh-CN" b="1"/>
              <a:t>把51</a:t>
            </a:r>
            <a:r>
              <a:rPr lang="zh-CN" altLang="en-US" b="1"/>
              <a:t>统计代码放在网站</a:t>
            </a:r>
            <a:r>
              <a:rPr lang="en-US" altLang="en-US" b="1"/>
              <a:t>BODY里即可。和普通的站长统计代码一样放。</a:t>
            </a:r>
            <a:endParaRPr lang="zh-CN" altLang="en-US" b="1"/>
          </a:p>
        </p:txBody>
      </p:sp>
      <p:sp>
        <p:nvSpPr>
          <p:cNvPr id="41987" name="Text Box 6"/>
          <p:cNvSpPr txBox="1">
            <a:spLocks noChangeArrowheads="1"/>
          </p:cNvSpPr>
          <p:nvPr/>
        </p:nvSpPr>
        <p:spPr bwMode="auto">
          <a:xfrm>
            <a:off x="468313" y="2473325"/>
            <a:ext cx="8135937" cy="1190625"/>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问题五：如何提高系统抓取统计率？</a:t>
            </a:r>
            <a:endParaRPr lang="en-US" altLang="zh-CN" b="1">
              <a:solidFill>
                <a:srgbClr val="FF0000"/>
              </a:solidFill>
            </a:endParaRPr>
          </a:p>
          <a:p>
            <a:r>
              <a:rPr lang="zh-CN" altLang="en-US" b="1">
                <a:solidFill>
                  <a:srgbClr val="FF0000"/>
                </a:solidFill>
              </a:rPr>
              <a:t>答：</a:t>
            </a:r>
            <a:r>
              <a:rPr lang="zh-CN" altLang="en-US" b="1"/>
              <a:t>把统计代码放在网站放到靠前的地方</a:t>
            </a:r>
            <a:r>
              <a:rPr lang="en-US" altLang="zh-CN" b="1"/>
              <a:t>,</a:t>
            </a:r>
            <a:r>
              <a:rPr lang="zh-CN" altLang="en-US" b="1"/>
              <a:t>比如网页</a:t>
            </a:r>
            <a:r>
              <a:rPr lang="en-US" altLang="zh-CN" b="1"/>
              <a:t>&lt;Body&gt;</a:t>
            </a:r>
            <a:r>
              <a:rPr lang="zh-CN" altLang="en-US" b="1"/>
              <a:t>后面第一行！同时添加</a:t>
            </a:r>
            <a:r>
              <a:rPr lang="en-US" altLang="zh-CN" b="1"/>
              <a:t>51</a:t>
            </a:r>
            <a:r>
              <a:rPr lang="zh-CN" altLang="en-US" b="1"/>
              <a:t>系统智能</a:t>
            </a:r>
            <a:r>
              <a:rPr lang="en-US" altLang="zh-CN" b="1"/>
              <a:t>QQ</a:t>
            </a:r>
            <a:r>
              <a:rPr lang="zh-CN" altLang="en-US" b="1"/>
              <a:t>临时会话弹窗代码，本功能如在访客电脑未登录</a:t>
            </a:r>
            <a:r>
              <a:rPr lang="en-US" altLang="zh-CN" b="1"/>
              <a:t>QQ</a:t>
            </a:r>
            <a:r>
              <a:rPr lang="zh-CN" altLang="en-US" b="1"/>
              <a:t>时，会自动弹窗</a:t>
            </a:r>
            <a:r>
              <a:rPr lang="en-US" altLang="zh-CN" b="1"/>
              <a:t>QQ</a:t>
            </a:r>
            <a:r>
              <a:rPr lang="zh-CN" altLang="en-US" b="1"/>
              <a:t>登录框提示访客登录</a:t>
            </a:r>
            <a:r>
              <a:rPr lang="en-US" altLang="zh-CN" b="1"/>
              <a:t>QQ</a:t>
            </a:r>
            <a:r>
              <a:rPr lang="zh-CN" altLang="en-US" b="1"/>
              <a:t>，也可有效的提高统计率！</a:t>
            </a:r>
          </a:p>
        </p:txBody>
      </p:sp>
      <p:sp>
        <p:nvSpPr>
          <p:cNvPr id="41988" name="Text Box 6"/>
          <p:cNvSpPr txBox="1">
            <a:spLocks noChangeArrowheads="1"/>
          </p:cNvSpPr>
          <p:nvPr/>
        </p:nvSpPr>
        <p:spPr bwMode="auto">
          <a:xfrm>
            <a:off x="468313" y="3716338"/>
            <a:ext cx="8135937" cy="1465262"/>
          </a:xfrm>
          <a:prstGeom prst="rect">
            <a:avLst/>
          </a:prstGeom>
          <a:noFill/>
          <a:ln w="9525">
            <a:noFill/>
            <a:miter lim="800000"/>
            <a:headEnd/>
            <a:tailEnd/>
          </a:ln>
        </p:spPr>
        <p:txBody>
          <a:bodyPr>
            <a:spAutoFit/>
          </a:bodyPr>
          <a:lstStyle/>
          <a:p>
            <a:pPr>
              <a:spcBef>
                <a:spcPct val="50000"/>
              </a:spcBef>
            </a:pPr>
            <a:r>
              <a:rPr lang="zh-CN" altLang="en-US" b="1">
                <a:solidFill>
                  <a:srgbClr val="FF0000"/>
                </a:solidFill>
              </a:rPr>
              <a:t>其他注意事项：</a:t>
            </a:r>
          </a:p>
          <a:p>
            <a:r>
              <a:rPr lang="zh-CN" altLang="en-US" b="1"/>
              <a:t>①、如果测试中没有</a:t>
            </a:r>
            <a:r>
              <a:rPr lang="en-US" altLang="zh-CN" b="1"/>
              <a:t>QQ</a:t>
            </a:r>
            <a:r>
              <a:rPr lang="zh-CN" altLang="en-US" b="1"/>
              <a:t>记录，请检查网站有没有访客。代码是否添加正确！</a:t>
            </a:r>
          </a:p>
          <a:p>
            <a:r>
              <a:rPr lang="zh-CN" altLang="en-US" b="1"/>
              <a:t>②、</a:t>
            </a:r>
            <a:r>
              <a:rPr lang="en-US" altLang="zh-CN" b="1"/>
              <a:t>51</a:t>
            </a:r>
            <a:r>
              <a:rPr lang="zh-CN" altLang="en-US" b="1"/>
              <a:t>系统统计率是根据客户整体搜索条件计算的！ 如测试请尽量找流量大的网站进行测试（作弊刷流量是无效的，无法统计）！</a:t>
            </a:r>
          </a:p>
          <a:p>
            <a:r>
              <a:rPr lang="zh-CN" altLang="en-US" b="1"/>
              <a:t>③、另外如访客一台电脑同时登陆多个</a:t>
            </a:r>
            <a:r>
              <a:rPr lang="en-US" altLang="zh-CN" b="1"/>
              <a:t>QQ</a:t>
            </a:r>
            <a:r>
              <a:rPr lang="zh-CN" altLang="en-US" b="1"/>
              <a:t>，只统计其中一个</a:t>
            </a:r>
            <a:r>
              <a:rPr lang="en-US" altLang="zh-CN" b="1"/>
              <a:t>QQ</a:t>
            </a:r>
            <a:r>
              <a:rPr lang="zh-CN" altLang="en-US" b="1"/>
              <a:t>！</a:t>
            </a:r>
            <a:endParaRPr lang="en-US" altLang="zh-CN" b="1"/>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WordArt 3"/>
          <p:cNvSpPr>
            <a:spLocks noChangeArrowheads="1" noChangeShapeType="1" noTextEdit="1"/>
          </p:cNvSpPr>
          <p:nvPr/>
        </p:nvSpPr>
        <p:spPr bwMode="auto">
          <a:xfrm>
            <a:off x="3454400" y="1997075"/>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78" name="Rectangle 7"/>
          <p:cNvSpPr>
            <a:spLocks noChangeArrowheads="1"/>
          </p:cNvSpPr>
          <p:nvPr/>
        </p:nvSpPr>
        <p:spPr bwMode="auto">
          <a:xfrm>
            <a:off x="2674938" y="2308225"/>
            <a:ext cx="3794125" cy="258763"/>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79" name="AutoShape 8"/>
          <p:cNvSpPr>
            <a:spLocks noChangeArrowheads="1"/>
          </p:cNvSpPr>
          <p:nvPr/>
        </p:nvSpPr>
        <p:spPr bwMode="auto">
          <a:xfrm>
            <a:off x="2641600" y="1846263"/>
            <a:ext cx="3873500" cy="503237"/>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二、使用</a:t>
            </a:r>
            <a:r>
              <a:rPr lang="en-US" altLang="zh-CN" sz="2000" b="1">
                <a:solidFill>
                  <a:schemeClr val="bg1"/>
                </a:solidFill>
                <a:latin typeface="微软雅黑" charset="-122"/>
              </a:rPr>
              <a:t>51</a:t>
            </a:r>
            <a:r>
              <a:rPr lang="zh-CN" altLang="en-US" sz="2000" b="1">
                <a:solidFill>
                  <a:schemeClr val="bg1"/>
                </a:solidFill>
                <a:latin typeface="微软雅黑" charset="-122"/>
              </a:rPr>
              <a:t>统计系统优势</a:t>
            </a:r>
          </a:p>
        </p:txBody>
      </p:sp>
      <p:sp>
        <p:nvSpPr>
          <p:cNvPr id="24580" name="WordArt 3"/>
          <p:cNvSpPr>
            <a:spLocks noChangeArrowheads="1" noChangeShapeType="1" noTextEdit="1"/>
          </p:cNvSpPr>
          <p:nvPr/>
        </p:nvSpPr>
        <p:spPr bwMode="auto">
          <a:xfrm>
            <a:off x="3454400" y="2789238"/>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81" name="Rectangle 7"/>
          <p:cNvSpPr>
            <a:spLocks noChangeArrowheads="1"/>
          </p:cNvSpPr>
          <p:nvPr/>
        </p:nvSpPr>
        <p:spPr bwMode="auto">
          <a:xfrm>
            <a:off x="2674938" y="3100388"/>
            <a:ext cx="3794125" cy="258762"/>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82" name="AutoShape 8"/>
          <p:cNvSpPr>
            <a:spLocks noChangeArrowheads="1"/>
          </p:cNvSpPr>
          <p:nvPr/>
        </p:nvSpPr>
        <p:spPr bwMode="auto">
          <a:xfrm>
            <a:off x="2641600" y="2638425"/>
            <a:ext cx="3873500" cy="503238"/>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三、</a:t>
            </a:r>
            <a:r>
              <a:rPr lang="en-US" altLang="zh-CN" sz="2000" b="1">
                <a:solidFill>
                  <a:schemeClr val="bg1"/>
                </a:solidFill>
                <a:latin typeface="微软雅黑" charset="-122"/>
              </a:rPr>
              <a:t>51</a:t>
            </a:r>
            <a:r>
              <a:rPr lang="zh-CN" altLang="en-US" sz="2000" b="1">
                <a:solidFill>
                  <a:schemeClr val="bg1"/>
                </a:solidFill>
                <a:latin typeface="微软雅黑" charset="-122"/>
              </a:rPr>
              <a:t>统计系统特色功能</a:t>
            </a:r>
          </a:p>
        </p:txBody>
      </p:sp>
      <p:sp>
        <p:nvSpPr>
          <p:cNvPr id="24583" name="WordArt 3"/>
          <p:cNvSpPr>
            <a:spLocks noChangeArrowheads="1" noChangeShapeType="1" noTextEdit="1"/>
          </p:cNvSpPr>
          <p:nvPr/>
        </p:nvSpPr>
        <p:spPr bwMode="auto">
          <a:xfrm>
            <a:off x="3440113" y="3581400"/>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84" name="Rectangle 7"/>
          <p:cNvSpPr>
            <a:spLocks noChangeArrowheads="1"/>
          </p:cNvSpPr>
          <p:nvPr/>
        </p:nvSpPr>
        <p:spPr bwMode="auto">
          <a:xfrm>
            <a:off x="2660650" y="3892550"/>
            <a:ext cx="3794125" cy="258763"/>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85" name="AutoShape 8"/>
          <p:cNvSpPr>
            <a:spLocks noChangeArrowheads="1"/>
          </p:cNvSpPr>
          <p:nvPr/>
        </p:nvSpPr>
        <p:spPr bwMode="auto">
          <a:xfrm>
            <a:off x="2627313" y="3430588"/>
            <a:ext cx="3873500" cy="503237"/>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四、各行业使用案例解析</a:t>
            </a:r>
          </a:p>
        </p:txBody>
      </p:sp>
      <p:sp>
        <p:nvSpPr>
          <p:cNvPr id="24586" name="WordArt 3"/>
          <p:cNvSpPr>
            <a:spLocks noChangeArrowheads="1" noChangeShapeType="1" noTextEdit="1"/>
          </p:cNvSpPr>
          <p:nvPr/>
        </p:nvSpPr>
        <p:spPr bwMode="auto">
          <a:xfrm>
            <a:off x="3440113" y="4371975"/>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87" name="Rectangle 7"/>
          <p:cNvSpPr>
            <a:spLocks noChangeArrowheads="1"/>
          </p:cNvSpPr>
          <p:nvPr/>
        </p:nvSpPr>
        <p:spPr bwMode="auto">
          <a:xfrm>
            <a:off x="2660650" y="4754563"/>
            <a:ext cx="3794125" cy="258762"/>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88" name="AutoShape 8"/>
          <p:cNvSpPr>
            <a:spLocks noChangeArrowheads="1"/>
          </p:cNvSpPr>
          <p:nvPr/>
        </p:nvSpPr>
        <p:spPr bwMode="auto">
          <a:xfrm>
            <a:off x="2627313" y="4221163"/>
            <a:ext cx="3873500" cy="503237"/>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五、如何开通</a:t>
            </a:r>
            <a:r>
              <a:rPr lang="en-US" altLang="zh-CN" sz="2000" b="1">
                <a:solidFill>
                  <a:schemeClr val="bg1"/>
                </a:solidFill>
                <a:latin typeface="微软雅黑" charset="-122"/>
              </a:rPr>
              <a:t>51</a:t>
            </a:r>
            <a:r>
              <a:rPr lang="zh-CN" altLang="en-US" sz="2000" b="1">
                <a:solidFill>
                  <a:schemeClr val="bg1"/>
                </a:solidFill>
                <a:latin typeface="微软雅黑" charset="-122"/>
              </a:rPr>
              <a:t>统计系统</a:t>
            </a:r>
          </a:p>
        </p:txBody>
      </p:sp>
      <p:sp>
        <p:nvSpPr>
          <p:cNvPr id="24589" name="WordArt 3"/>
          <p:cNvSpPr>
            <a:spLocks noChangeArrowheads="1" noChangeShapeType="1" noTextEdit="1"/>
          </p:cNvSpPr>
          <p:nvPr/>
        </p:nvSpPr>
        <p:spPr bwMode="auto">
          <a:xfrm>
            <a:off x="3454400" y="1203325"/>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90" name="Rectangle 7"/>
          <p:cNvSpPr>
            <a:spLocks noChangeArrowheads="1"/>
          </p:cNvSpPr>
          <p:nvPr/>
        </p:nvSpPr>
        <p:spPr bwMode="auto">
          <a:xfrm>
            <a:off x="2674938" y="1514475"/>
            <a:ext cx="3794125" cy="258763"/>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91" name="AutoShape 8"/>
          <p:cNvSpPr>
            <a:spLocks noChangeArrowheads="1"/>
          </p:cNvSpPr>
          <p:nvPr/>
        </p:nvSpPr>
        <p:spPr bwMode="auto">
          <a:xfrm>
            <a:off x="2641600" y="1052513"/>
            <a:ext cx="3873500" cy="503237"/>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一、客户去哪儿了？？？</a:t>
            </a:r>
          </a:p>
        </p:txBody>
      </p:sp>
      <p:sp>
        <p:nvSpPr>
          <p:cNvPr id="24592" name="Text Box 44"/>
          <p:cNvSpPr txBox="1">
            <a:spLocks noChangeArrowheads="1"/>
          </p:cNvSpPr>
          <p:nvPr/>
        </p:nvSpPr>
        <p:spPr bwMode="auto">
          <a:xfrm>
            <a:off x="539750" y="160338"/>
            <a:ext cx="8064500" cy="579437"/>
          </a:xfrm>
          <a:prstGeom prst="rect">
            <a:avLst/>
          </a:prstGeom>
          <a:noFill/>
          <a:ln w="9525">
            <a:noFill/>
            <a:miter lim="800000"/>
            <a:headEnd/>
            <a:tailEnd/>
          </a:ln>
        </p:spPr>
        <p:txBody>
          <a:bodyPr>
            <a:spAutoFit/>
          </a:bodyPr>
          <a:lstStyle/>
          <a:p>
            <a:pPr algn="ctr"/>
            <a:r>
              <a:rPr lang="en-US" altLang="zh-CN" sz="3200" b="1"/>
              <a:t>51</a:t>
            </a:r>
            <a:r>
              <a:rPr lang="zh-CN" altLang="en-US" sz="3200" b="1"/>
              <a:t>统计网</a:t>
            </a:r>
            <a:r>
              <a:rPr lang="en-US" altLang="zh-CN" sz="3200" b="1"/>
              <a:t>-</a:t>
            </a:r>
            <a:r>
              <a:rPr lang="zh-CN" altLang="en-US" sz="3200" b="1"/>
              <a:t>网站访客</a:t>
            </a:r>
            <a:r>
              <a:rPr lang="en-US" altLang="zh-CN" sz="3200" b="1"/>
              <a:t>QQ</a:t>
            </a:r>
            <a:r>
              <a:rPr lang="zh-CN" altLang="en-US" sz="3200" b="1"/>
              <a:t>信息获取统计系统</a:t>
            </a:r>
          </a:p>
        </p:txBody>
      </p:sp>
      <p:sp>
        <p:nvSpPr>
          <p:cNvPr id="24593" name="WordArt 3"/>
          <p:cNvSpPr>
            <a:spLocks noChangeArrowheads="1" noChangeShapeType="1" noTextEdit="1"/>
          </p:cNvSpPr>
          <p:nvPr/>
        </p:nvSpPr>
        <p:spPr bwMode="auto">
          <a:xfrm>
            <a:off x="3440113" y="5235575"/>
            <a:ext cx="1958975" cy="161925"/>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4594" name="Rectangle 7"/>
          <p:cNvSpPr>
            <a:spLocks noChangeArrowheads="1"/>
          </p:cNvSpPr>
          <p:nvPr/>
        </p:nvSpPr>
        <p:spPr bwMode="auto">
          <a:xfrm>
            <a:off x="2660650" y="5618163"/>
            <a:ext cx="3794125" cy="258762"/>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4595" name="AutoShape 8"/>
          <p:cNvSpPr>
            <a:spLocks noChangeArrowheads="1"/>
          </p:cNvSpPr>
          <p:nvPr/>
        </p:nvSpPr>
        <p:spPr bwMode="auto">
          <a:xfrm>
            <a:off x="2627313" y="5084763"/>
            <a:ext cx="3873500" cy="503237"/>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六、</a:t>
            </a:r>
            <a:r>
              <a:rPr lang="en-US" altLang="zh-CN" sz="2000" b="1">
                <a:solidFill>
                  <a:schemeClr val="bg1"/>
                </a:solidFill>
                <a:latin typeface="微软雅黑" charset="-122"/>
              </a:rPr>
              <a:t>51</a:t>
            </a:r>
            <a:r>
              <a:rPr lang="zh-CN" altLang="en-US" sz="2000" b="1">
                <a:solidFill>
                  <a:schemeClr val="bg1"/>
                </a:solidFill>
                <a:latin typeface="微软雅黑" charset="-122"/>
              </a:rPr>
              <a:t>统计常见问题解答</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44"/>
          <p:cNvSpPr txBox="1">
            <a:spLocks noChangeArrowheads="1"/>
          </p:cNvSpPr>
          <p:nvPr/>
        </p:nvSpPr>
        <p:spPr bwMode="auto">
          <a:xfrm>
            <a:off x="539750" y="160338"/>
            <a:ext cx="2632075" cy="579437"/>
          </a:xfrm>
          <a:prstGeom prst="rect">
            <a:avLst/>
          </a:prstGeom>
          <a:noFill/>
          <a:ln w="9525">
            <a:noFill/>
            <a:miter lim="800000"/>
            <a:headEnd/>
            <a:tailEnd/>
          </a:ln>
        </p:spPr>
        <p:txBody>
          <a:bodyPr wrap="none">
            <a:spAutoFit/>
          </a:bodyPr>
          <a:lstStyle/>
          <a:p>
            <a:r>
              <a:rPr lang="zh-CN" altLang="en-US" sz="3200" b="1"/>
              <a:t>我们联系方式</a:t>
            </a:r>
          </a:p>
        </p:txBody>
      </p:sp>
      <p:sp>
        <p:nvSpPr>
          <p:cNvPr id="43010" name="Text Box 6"/>
          <p:cNvSpPr txBox="1">
            <a:spLocks noChangeArrowheads="1"/>
          </p:cNvSpPr>
          <p:nvPr/>
        </p:nvSpPr>
        <p:spPr bwMode="auto">
          <a:xfrm>
            <a:off x="468313" y="1052513"/>
            <a:ext cx="8135937" cy="3387725"/>
          </a:xfrm>
          <a:prstGeom prst="rect">
            <a:avLst/>
          </a:prstGeom>
          <a:noFill/>
          <a:ln w="9525">
            <a:noFill/>
            <a:miter lim="800000"/>
            <a:headEnd/>
            <a:tailEnd/>
          </a:ln>
        </p:spPr>
        <p:txBody>
          <a:bodyPr>
            <a:spAutoFit/>
          </a:bodyPr>
          <a:lstStyle/>
          <a:p>
            <a:endParaRPr lang="en-US" altLang="zh-CN" b="1">
              <a:solidFill>
                <a:srgbClr val="FF0000"/>
              </a:solidFill>
            </a:endParaRPr>
          </a:p>
          <a:p>
            <a:r>
              <a:rPr lang="zh-CN" altLang="en-US" b="1"/>
              <a:t>请认准</a:t>
            </a:r>
            <a:r>
              <a:rPr lang="en-US" altLang="zh-CN" b="1"/>
              <a:t>51</a:t>
            </a:r>
            <a:r>
              <a:rPr lang="zh-CN" altLang="en-US" b="1"/>
              <a:t>统计网官网网址及官网售后客服</a:t>
            </a:r>
            <a:r>
              <a:rPr lang="en-US" altLang="zh-CN" b="1"/>
              <a:t>Q</a:t>
            </a:r>
            <a:r>
              <a:rPr lang="zh-CN" altLang="en-US" b="1"/>
              <a:t>号</a:t>
            </a:r>
          </a:p>
          <a:p>
            <a:r>
              <a:rPr lang="zh-CN" altLang="en-US" b="1"/>
              <a:t>售前客服</a:t>
            </a:r>
            <a:r>
              <a:rPr lang="en-US" altLang="zh-CN" b="1"/>
              <a:t>QQ</a:t>
            </a:r>
            <a:r>
              <a:rPr lang="zh-CN" altLang="en-US" b="1"/>
              <a:t>：</a:t>
            </a:r>
            <a:r>
              <a:rPr lang="en-US" altLang="zh-CN" b="1">
                <a:solidFill>
                  <a:srgbClr val="FF0000"/>
                </a:solidFill>
              </a:rPr>
              <a:t>613667202</a:t>
            </a:r>
            <a:r>
              <a:rPr lang="zh-CN" altLang="en-US" b="1">
                <a:solidFill>
                  <a:srgbClr val="FF0000"/>
                </a:solidFill>
              </a:rPr>
              <a:t>（小林） </a:t>
            </a:r>
            <a:r>
              <a:rPr lang="en-US" altLang="zh-CN" b="1">
                <a:solidFill>
                  <a:srgbClr val="FF0000"/>
                </a:solidFill>
              </a:rPr>
              <a:t>613667203</a:t>
            </a:r>
            <a:r>
              <a:rPr lang="zh-CN" altLang="en-US" b="1">
                <a:solidFill>
                  <a:srgbClr val="FF0000"/>
                </a:solidFill>
              </a:rPr>
              <a:t>（小吴） </a:t>
            </a:r>
            <a:r>
              <a:rPr lang="en-US" altLang="zh-CN" b="1">
                <a:solidFill>
                  <a:srgbClr val="FF0000"/>
                </a:solidFill>
              </a:rPr>
              <a:t>613667204</a:t>
            </a:r>
            <a:r>
              <a:rPr lang="zh-CN" altLang="en-US" b="1">
                <a:solidFill>
                  <a:srgbClr val="FF0000"/>
                </a:solidFill>
              </a:rPr>
              <a:t>（小徐）</a:t>
            </a:r>
          </a:p>
          <a:p>
            <a:r>
              <a:rPr lang="en-US" altLang="zh-CN" b="1">
                <a:solidFill>
                  <a:srgbClr val="FF0000"/>
                </a:solidFill>
              </a:rPr>
              <a:t>                        613667205</a:t>
            </a:r>
            <a:r>
              <a:rPr lang="zh-CN" altLang="en-US" b="1">
                <a:solidFill>
                  <a:srgbClr val="FF0000"/>
                </a:solidFill>
              </a:rPr>
              <a:t>（小陈）</a:t>
            </a:r>
          </a:p>
          <a:p>
            <a:r>
              <a:rPr lang="zh-CN" altLang="en-US" b="1">
                <a:solidFill>
                  <a:srgbClr val="FF0000"/>
                </a:solidFill>
              </a:rPr>
              <a:t>                        </a:t>
            </a:r>
            <a:endParaRPr lang="zh-CN" altLang="en-US" b="1"/>
          </a:p>
          <a:p>
            <a:r>
              <a:rPr lang="zh-CN" altLang="en-US" b="1"/>
              <a:t>售后客服</a:t>
            </a:r>
            <a:r>
              <a:rPr lang="en-US" altLang="zh-CN" b="1"/>
              <a:t>QQ</a:t>
            </a:r>
            <a:r>
              <a:rPr lang="zh-CN" altLang="en-US" b="1"/>
              <a:t>： </a:t>
            </a:r>
            <a:r>
              <a:rPr lang="en-US" altLang="zh-CN" b="1">
                <a:solidFill>
                  <a:srgbClr val="FF0000"/>
                </a:solidFill>
              </a:rPr>
              <a:t>613667206</a:t>
            </a:r>
            <a:r>
              <a:rPr lang="zh-CN" altLang="en-US" b="1">
                <a:solidFill>
                  <a:srgbClr val="FF0000"/>
                </a:solidFill>
              </a:rPr>
              <a:t>（ 小潘）</a:t>
            </a:r>
            <a:r>
              <a:rPr lang="zh-CN" altLang="en-US"/>
              <a:t> </a:t>
            </a:r>
            <a:r>
              <a:rPr lang="en-US" altLang="zh-CN" b="1">
                <a:solidFill>
                  <a:srgbClr val="FF0000"/>
                </a:solidFill>
              </a:rPr>
              <a:t>613667207</a:t>
            </a:r>
            <a:r>
              <a:rPr lang="zh-CN" altLang="en-US" b="1">
                <a:solidFill>
                  <a:srgbClr val="FF0000"/>
                </a:solidFill>
              </a:rPr>
              <a:t>（小杨）</a:t>
            </a:r>
          </a:p>
          <a:p>
            <a:endParaRPr lang="zh-CN" altLang="en-US" b="1">
              <a:solidFill>
                <a:srgbClr val="FF0000"/>
              </a:solidFill>
            </a:endParaRPr>
          </a:p>
          <a:p>
            <a:r>
              <a:rPr lang="zh-CN" altLang="en-US" b="1"/>
              <a:t>渠道合作</a:t>
            </a:r>
            <a:r>
              <a:rPr lang="en-US" altLang="zh-CN" b="1"/>
              <a:t>QQ</a:t>
            </a:r>
            <a:r>
              <a:rPr lang="zh-CN" altLang="en-US" b="1"/>
              <a:t>： </a:t>
            </a:r>
            <a:r>
              <a:rPr lang="en-US" altLang="zh-CN" b="1">
                <a:solidFill>
                  <a:srgbClr val="FF0000"/>
                </a:solidFill>
              </a:rPr>
              <a:t>613667208</a:t>
            </a:r>
            <a:r>
              <a:rPr lang="zh-CN" altLang="en-US"/>
              <a:t>  </a:t>
            </a:r>
            <a:r>
              <a:rPr lang="en-US" altLang="zh-CN" b="1">
                <a:solidFill>
                  <a:srgbClr val="FF0000"/>
                </a:solidFill>
              </a:rPr>
              <a:t>613667209</a:t>
            </a:r>
            <a:r>
              <a:rPr lang="zh-CN" altLang="en-US" b="1">
                <a:solidFill>
                  <a:srgbClr val="FF0000"/>
                </a:solidFill>
              </a:rPr>
              <a:t>（渠道经理）</a:t>
            </a:r>
          </a:p>
          <a:p>
            <a:r>
              <a:rPr lang="zh-CN" altLang="en-US" b="1"/>
              <a:t>意见反馈入口：</a:t>
            </a:r>
            <a:r>
              <a:rPr lang="en-US" altLang="zh-CN" b="1">
                <a:hlinkClick r:id="rId2"/>
              </a:rPr>
              <a:t>http://www.51tongji.net/feedback.htm</a:t>
            </a:r>
            <a:r>
              <a:rPr lang="en-US" altLang="zh-CN" b="1"/>
              <a:t> </a:t>
            </a:r>
            <a:endParaRPr lang="en-US" altLang="zh-CN" b="1">
              <a:solidFill>
                <a:srgbClr val="FF0000"/>
              </a:solidFill>
            </a:endParaRPr>
          </a:p>
          <a:p>
            <a:endParaRPr lang="en-US" altLang="zh-CN" b="1">
              <a:solidFill>
                <a:srgbClr val="FF0000"/>
              </a:solidFill>
            </a:endParaRPr>
          </a:p>
          <a:p>
            <a:r>
              <a:rPr lang="en-US" altLang="zh-CN" b="1"/>
              <a:t>51</a:t>
            </a:r>
            <a:r>
              <a:rPr lang="zh-CN" altLang="en-US" b="1"/>
              <a:t>统计网址：</a:t>
            </a:r>
            <a:r>
              <a:rPr lang="en-US" altLang="zh-CN" b="1">
                <a:solidFill>
                  <a:srgbClr val="FF0000"/>
                </a:solidFill>
              </a:rPr>
              <a:t>www.51tongji.net </a:t>
            </a:r>
            <a:endParaRPr lang="zh-CN" altLang="en-US" b="1"/>
          </a:p>
          <a:p>
            <a:r>
              <a:rPr lang="zh-CN" altLang="en-US" b="1"/>
              <a:t>客服及售后服务电话：</a:t>
            </a:r>
            <a:r>
              <a:rPr lang="en-US" altLang="zh-CN" b="1">
                <a:solidFill>
                  <a:srgbClr val="FF0000"/>
                </a:solidFill>
              </a:rPr>
              <a:t>4008-332-556</a:t>
            </a:r>
            <a:endParaRPr lang="zh-CN" altLang="en-US" b="1">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400077" y="4168378"/>
            <a:ext cx="4817344" cy="1283428"/>
          </a:xfrm>
          <a:prstGeom prst="rect">
            <a:avLst/>
          </a:prstGeom>
        </p:spPr>
        <p:txBody>
          <a:bodyPr wrap="none">
            <a:spAutoFit/>
          </a:bodyPr>
          <a:lstStyle/>
          <a:p>
            <a:pPr marL="342900" indent="-342900">
              <a:lnSpc>
                <a:spcPct val="110000"/>
              </a:lnSpc>
              <a:defRPr/>
            </a:pPr>
            <a:r>
              <a:rPr lang="zh-CN" altLang="en-US" sz="7200"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方正正大黑简体" panose="02000000000000000000" pitchFamily="2" charset="-122"/>
                <a:ea typeface="方正正大黑简体" panose="02000000000000000000" pitchFamily="2" charset="-122"/>
              </a:rPr>
              <a:t>谢谢观看！</a:t>
            </a:r>
            <a:endParaRPr lang="en-US" altLang="zh-CN" sz="7200"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方正正大黑简体" panose="02000000000000000000" pitchFamily="2" charset="-122"/>
              <a:ea typeface="方正正大黑简体" panose="02000000000000000000"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5"/>
          <p:cNvSpPr txBox="1">
            <a:spLocks noChangeArrowheads="1"/>
          </p:cNvSpPr>
          <p:nvPr/>
        </p:nvSpPr>
        <p:spPr bwMode="auto">
          <a:xfrm>
            <a:off x="395288" y="1125538"/>
            <a:ext cx="8208962" cy="4486275"/>
          </a:xfrm>
          <a:prstGeom prst="rect">
            <a:avLst/>
          </a:prstGeom>
          <a:noFill/>
          <a:ln w="9525">
            <a:noFill/>
            <a:miter lim="800000"/>
            <a:headEnd/>
            <a:tailEnd/>
          </a:ln>
        </p:spPr>
        <p:txBody>
          <a:bodyPr>
            <a:spAutoFit/>
          </a:bodyPr>
          <a:lstStyle/>
          <a:p>
            <a:r>
              <a:rPr lang="zh-CN" altLang="en-US"/>
              <a:t>    我们辛辛苦苦花</a:t>
            </a:r>
            <a:r>
              <a:rPr lang="zh-CN" altLang="en-US" b="1"/>
              <a:t>几万几十万</a:t>
            </a:r>
            <a:r>
              <a:rPr lang="zh-CN" altLang="en-US"/>
              <a:t>做的竞价、网站优化以及社区、博客、论坛、新闻源等渠道的推广，大量的客户点击进站了，但主动咨询了解的客户</a:t>
            </a:r>
            <a:r>
              <a:rPr lang="zh-CN" altLang="en-US" b="1"/>
              <a:t>不到</a:t>
            </a:r>
            <a:r>
              <a:rPr lang="en-US" altLang="zh-CN" b="1"/>
              <a:t>5%</a:t>
            </a:r>
            <a:r>
              <a:rPr lang="zh-CN" altLang="en-US"/>
              <a:t>。难到不心疼吗？？反思</a:t>
            </a:r>
            <a:r>
              <a:rPr lang="en-US" altLang="zh-CN"/>
              <a:t>……</a:t>
            </a:r>
            <a:r>
              <a:rPr lang="zh-CN" altLang="en-US" b="1"/>
              <a:t>那那些为主动联系的访客到底去哪儿了</a:t>
            </a:r>
            <a:r>
              <a:rPr lang="zh-CN" altLang="en-US"/>
              <a:t>？？？</a:t>
            </a:r>
            <a:r>
              <a:rPr lang="zh-CN" altLang="en-US" b="1"/>
              <a:t>如何主动联系那些访客呢</a:t>
            </a:r>
            <a:r>
              <a:rPr lang="zh-CN" altLang="en-US"/>
              <a:t>？？？</a:t>
            </a:r>
          </a:p>
          <a:p>
            <a:r>
              <a:rPr lang="zh-CN" altLang="en-US"/>
              <a:t> </a:t>
            </a:r>
          </a:p>
          <a:p>
            <a:r>
              <a:rPr lang="zh-CN" altLang="en-US"/>
              <a:t>    目前大家所使用的</a:t>
            </a:r>
            <a:r>
              <a:rPr lang="zh-CN" altLang="en-US" b="1"/>
              <a:t>传统网络营销</a:t>
            </a:r>
            <a:r>
              <a:rPr lang="zh-CN" altLang="en-US"/>
              <a:t>都只是</a:t>
            </a:r>
            <a:r>
              <a:rPr lang="zh-CN" altLang="en-US" b="1"/>
              <a:t>被动营销</a:t>
            </a:r>
            <a:r>
              <a:rPr lang="zh-CN" altLang="en-US"/>
              <a:t>，花钱“请”客户进自己的站，如果客户不主动联系，就无法主动联系那些未主动联系的网站访客。</a:t>
            </a:r>
          </a:p>
          <a:p>
            <a:endParaRPr lang="zh-CN" altLang="en-US"/>
          </a:p>
          <a:p>
            <a:r>
              <a:rPr lang="zh-CN" altLang="en-US"/>
              <a:t>    </a:t>
            </a:r>
            <a:r>
              <a:rPr lang="en-US" altLang="zh-CN"/>
              <a:t>51</a:t>
            </a:r>
            <a:r>
              <a:rPr lang="zh-CN" altLang="en-US"/>
              <a:t>统计网网站访客</a:t>
            </a:r>
            <a:r>
              <a:rPr lang="en-US" altLang="zh-CN"/>
              <a:t>QQ</a:t>
            </a:r>
            <a:r>
              <a:rPr lang="zh-CN" altLang="en-US"/>
              <a:t>信息抓取统计系统可以轻松有效的解决以上问题！让您开启精准主动网络营销！</a:t>
            </a:r>
            <a:endParaRPr lang="en-US" altLang="zh-CN"/>
          </a:p>
          <a:p>
            <a:r>
              <a:rPr lang="zh-CN" altLang="en-US"/>
              <a:t> </a:t>
            </a:r>
          </a:p>
          <a:p>
            <a:r>
              <a:rPr lang="zh-CN" altLang="en-US"/>
              <a:t>    </a:t>
            </a:r>
            <a:r>
              <a:rPr lang="en-US" altLang="zh-CN"/>
              <a:t>51</a:t>
            </a:r>
            <a:r>
              <a:rPr lang="zh-CN" altLang="en-US"/>
              <a:t>统计网获取网站访客</a:t>
            </a:r>
            <a:r>
              <a:rPr lang="en-US" altLang="zh-CN"/>
              <a:t>QQ</a:t>
            </a:r>
            <a:r>
              <a:rPr lang="zh-CN" altLang="en-US"/>
              <a:t>信息统计系统可轻松智能获取访问过您网站的访客</a:t>
            </a:r>
            <a:r>
              <a:rPr lang="en-US" altLang="zh-CN"/>
              <a:t>QQ</a:t>
            </a:r>
            <a:r>
              <a:rPr lang="zh-CN" altLang="en-US"/>
              <a:t>号码信息。您可直接通过</a:t>
            </a:r>
            <a:r>
              <a:rPr lang="en-US" altLang="zh-CN"/>
              <a:t>QQ</a:t>
            </a:r>
            <a:r>
              <a:rPr lang="zh-CN" altLang="en-US"/>
              <a:t>主动联系那些访客，彻底改变我们传统的网络被动营销，进而让您的网络营销进入一个精准的主动网络营销模式！轻松打破瓶颈，提高网站转化率！</a:t>
            </a:r>
          </a:p>
          <a:p>
            <a:endParaRPr lang="zh-CN" altLang="en-US"/>
          </a:p>
        </p:txBody>
      </p:sp>
      <p:sp>
        <p:nvSpPr>
          <p:cNvPr id="25602" name="Text Box 9"/>
          <p:cNvSpPr txBox="1">
            <a:spLocks noChangeArrowheads="1"/>
          </p:cNvSpPr>
          <p:nvPr/>
        </p:nvSpPr>
        <p:spPr bwMode="auto">
          <a:xfrm>
            <a:off x="2771775" y="5078413"/>
            <a:ext cx="6119813" cy="457200"/>
          </a:xfrm>
          <a:prstGeom prst="rect">
            <a:avLst/>
          </a:prstGeom>
          <a:noFill/>
          <a:ln w="9525">
            <a:noFill/>
            <a:miter lim="800000"/>
            <a:headEnd/>
            <a:tailEnd/>
          </a:ln>
        </p:spPr>
        <p:txBody>
          <a:bodyPr>
            <a:spAutoFit/>
          </a:bodyPr>
          <a:lstStyle/>
          <a:p>
            <a:pPr algn="r">
              <a:spcBef>
                <a:spcPct val="50000"/>
              </a:spcBef>
            </a:pPr>
            <a:r>
              <a:rPr lang="zh-CN" altLang="en-US" b="1"/>
              <a:t> </a:t>
            </a:r>
            <a:r>
              <a:rPr lang="zh-CN" altLang="en-US" sz="2400" b="1"/>
              <a:t>客户去哪儿了？？</a:t>
            </a:r>
            <a:r>
              <a:rPr lang="en-US" altLang="zh-CN" sz="2400" b="1"/>
              <a:t>----</a:t>
            </a:r>
            <a:r>
              <a:rPr lang="zh-CN" altLang="en-US" sz="2400" b="1"/>
              <a:t>客户就在我们身边！</a:t>
            </a:r>
          </a:p>
        </p:txBody>
      </p:sp>
      <p:sp>
        <p:nvSpPr>
          <p:cNvPr id="25603" name="Text Box 44"/>
          <p:cNvSpPr txBox="1">
            <a:spLocks noChangeArrowheads="1"/>
          </p:cNvSpPr>
          <p:nvPr/>
        </p:nvSpPr>
        <p:spPr bwMode="auto">
          <a:xfrm>
            <a:off x="539750" y="160338"/>
            <a:ext cx="4672013" cy="579437"/>
          </a:xfrm>
          <a:prstGeom prst="rect">
            <a:avLst/>
          </a:prstGeom>
          <a:noFill/>
          <a:ln w="9525">
            <a:noFill/>
            <a:miter lim="800000"/>
            <a:headEnd/>
            <a:tailEnd/>
          </a:ln>
        </p:spPr>
        <p:txBody>
          <a:bodyPr wrap="none">
            <a:spAutoFit/>
          </a:bodyPr>
          <a:lstStyle/>
          <a:p>
            <a:r>
              <a:rPr lang="zh-CN" altLang="en-US" sz="3200" b="1"/>
              <a:t>一、客户去哪儿了？？？</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2"/>
          <p:cNvSpPr>
            <a:spLocks noChangeShapeType="1"/>
          </p:cNvSpPr>
          <p:nvPr/>
        </p:nvSpPr>
        <p:spPr bwMode="auto">
          <a:xfrm flipH="1">
            <a:off x="4645025" y="4149725"/>
            <a:ext cx="1588" cy="195263"/>
          </a:xfrm>
          <a:prstGeom prst="line">
            <a:avLst/>
          </a:prstGeom>
          <a:noFill/>
          <a:ln w="19050" cap="rnd">
            <a:solidFill>
              <a:schemeClr val="bg2">
                <a:lumMod val="25000"/>
              </a:schemeClr>
            </a:solidFill>
            <a:prstDash val="sysDot"/>
            <a:round/>
            <a:headEnd type="oval" w="med" len="me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sp>
        <p:nvSpPr>
          <p:cNvPr id="26626" name="WordArt 3"/>
          <p:cNvSpPr>
            <a:spLocks noChangeArrowheads="1" noChangeShapeType="1" noTextEdit="1"/>
          </p:cNvSpPr>
          <p:nvPr/>
        </p:nvSpPr>
        <p:spPr bwMode="auto">
          <a:xfrm>
            <a:off x="3816350" y="1154113"/>
            <a:ext cx="1660525" cy="184150"/>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grpSp>
        <p:nvGrpSpPr>
          <p:cNvPr id="26627" name="Group 28"/>
          <p:cNvGrpSpPr>
            <a:grpSpLocks/>
          </p:cNvGrpSpPr>
          <p:nvPr/>
        </p:nvGrpSpPr>
        <p:grpSpPr bwMode="auto">
          <a:xfrm>
            <a:off x="730250" y="4675188"/>
            <a:ext cx="7802563" cy="893762"/>
            <a:chOff x="412" y="2911"/>
            <a:chExt cx="4890" cy="610"/>
          </a:xfrm>
        </p:grpSpPr>
        <p:sp>
          <p:nvSpPr>
            <p:cNvPr id="26656" name="AutoShape 4"/>
            <p:cNvSpPr>
              <a:spLocks noChangeArrowheads="1"/>
            </p:cNvSpPr>
            <p:nvPr/>
          </p:nvSpPr>
          <p:spPr bwMode="auto">
            <a:xfrm rot="10800000">
              <a:off x="412" y="2911"/>
              <a:ext cx="1394" cy="610"/>
            </a:xfrm>
            <a:prstGeom prst="roundRect">
              <a:avLst>
                <a:gd name="adj" fmla="val 6171"/>
              </a:avLst>
            </a:prstGeom>
            <a:gradFill rotWithShape="1">
              <a:gsLst>
                <a:gs pos="0">
                  <a:srgbClr val="DDDDDD"/>
                </a:gs>
                <a:gs pos="100000">
                  <a:schemeClr val="bg1"/>
                </a:gs>
              </a:gsLst>
              <a:lin ang="5400000" scaled="1"/>
            </a:gradFill>
            <a:ln w="9525" algn="ctr">
              <a:solidFill>
                <a:srgbClr val="C0C0C0"/>
              </a:solidFill>
              <a:round/>
              <a:headEnd/>
              <a:tailEnd/>
            </a:ln>
          </p:spPr>
          <p:txBody>
            <a:bodyPr rot="10800000" wrap="none" anchor="ctr"/>
            <a:lstStyle/>
            <a:p>
              <a:pPr algn="ctr">
                <a:lnSpc>
                  <a:spcPct val="120000"/>
                </a:lnSpc>
              </a:pPr>
              <a:r>
                <a:rPr lang="zh-CN" altLang="en-US" sz="1200">
                  <a:latin typeface="微软雅黑" charset="-122"/>
                </a:rPr>
                <a:t>客服主动对犹豫的目标客户</a:t>
              </a:r>
            </a:p>
            <a:p>
              <a:pPr algn="ctr">
                <a:lnSpc>
                  <a:spcPct val="120000"/>
                </a:lnSpc>
              </a:pPr>
              <a:r>
                <a:rPr lang="zh-CN" altLang="en-US" sz="1200">
                  <a:latin typeface="微软雅黑" charset="-122"/>
                </a:rPr>
                <a:t>进行心理攻破，促进“买单”</a:t>
              </a:r>
            </a:p>
          </p:txBody>
        </p:sp>
        <p:sp>
          <p:nvSpPr>
            <p:cNvPr id="26657" name="AutoShape 6"/>
            <p:cNvSpPr>
              <a:spLocks noChangeArrowheads="1"/>
            </p:cNvSpPr>
            <p:nvPr/>
          </p:nvSpPr>
          <p:spPr bwMode="auto">
            <a:xfrm rot="10800000">
              <a:off x="3908" y="2911"/>
              <a:ext cx="1394" cy="610"/>
            </a:xfrm>
            <a:prstGeom prst="roundRect">
              <a:avLst>
                <a:gd name="adj" fmla="val 6171"/>
              </a:avLst>
            </a:prstGeom>
            <a:gradFill rotWithShape="1">
              <a:gsLst>
                <a:gs pos="0">
                  <a:srgbClr val="DDDDDD"/>
                </a:gs>
                <a:gs pos="100000">
                  <a:schemeClr val="bg1"/>
                </a:gs>
              </a:gsLst>
              <a:lin ang="5400000" scaled="1"/>
            </a:gradFill>
            <a:ln w="9525" algn="ctr">
              <a:solidFill>
                <a:srgbClr val="C0C0C0"/>
              </a:solidFill>
              <a:round/>
              <a:headEnd/>
              <a:tailEnd/>
            </a:ln>
          </p:spPr>
          <p:txBody>
            <a:bodyPr rot="10800000" wrap="none" anchor="ctr"/>
            <a:lstStyle/>
            <a:p>
              <a:pPr algn="ctr">
                <a:lnSpc>
                  <a:spcPct val="120000"/>
                </a:lnSpc>
              </a:pPr>
              <a:r>
                <a:rPr lang="zh-CN" altLang="en-US" sz="1200">
                  <a:latin typeface="微软雅黑" charset="-122"/>
                </a:rPr>
                <a:t>客服主动对可挖掘客户（潜在客</a:t>
              </a:r>
            </a:p>
            <a:p>
              <a:pPr algn="ctr">
                <a:lnSpc>
                  <a:spcPct val="120000"/>
                </a:lnSpc>
              </a:pPr>
              <a:r>
                <a:rPr lang="zh-CN" altLang="en-US" sz="1200">
                  <a:latin typeface="微软雅黑" charset="-122"/>
                </a:rPr>
                <a:t>户）进一步挖掘引导，促进了解</a:t>
              </a:r>
            </a:p>
            <a:p>
              <a:pPr algn="ctr">
                <a:lnSpc>
                  <a:spcPct val="120000"/>
                </a:lnSpc>
              </a:pPr>
              <a:r>
                <a:rPr lang="zh-CN" altLang="en-US" sz="1200">
                  <a:latin typeface="微软雅黑" charset="-122"/>
                </a:rPr>
                <a:t>公司产品，进而促进“买单”</a:t>
              </a:r>
            </a:p>
          </p:txBody>
        </p:sp>
      </p:grpSp>
      <p:sp>
        <p:nvSpPr>
          <p:cNvPr id="26628" name="Rectangle 7"/>
          <p:cNvSpPr>
            <a:spLocks noChangeArrowheads="1"/>
          </p:cNvSpPr>
          <p:nvPr/>
        </p:nvSpPr>
        <p:spPr bwMode="auto">
          <a:xfrm>
            <a:off x="3036888" y="1479550"/>
            <a:ext cx="3217862" cy="292100"/>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6629" name="AutoShape 8"/>
          <p:cNvSpPr>
            <a:spLocks noChangeArrowheads="1"/>
          </p:cNvSpPr>
          <p:nvPr/>
        </p:nvSpPr>
        <p:spPr bwMode="auto">
          <a:xfrm>
            <a:off x="2557463" y="1052513"/>
            <a:ext cx="4175125" cy="569912"/>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访客访问网站（竞价、自然搜索）</a:t>
            </a:r>
          </a:p>
        </p:txBody>
      </p:sp>
      <p:sp>
        <p:nvSpPr>
          <p:cNvPr id="26630" name="Rectangle 9"/>
          <p:cNvSpPr>
            <a:spLocks noChangeArrowheads="1"/>
          </p:cNvSpPr>
          <p:nvPr/>
        </p:nvSpPr>
        <p:spPr bwMode="auto">
          <a:xfrm>
            <a:off x="3497263" y="3895725"/>
            <a:ext cx="2297112" cy="325438"/>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14" name="AutoShape 10"/>
          <p:cNvSpPr>
            <a:spLocks noChangeArrowheads="1"/>
          </p:cNvSpPr>
          <p:nvPr/>
        </p:nvSpPr>
        <p:spPr bwMode="auto">
          <a:xfrm>
            <a:off x="3205163" y="3517900"/>
            <a:ext cx="2808287" cy="560388"/>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大量未联系的目标客户</a:t>
            </a:r>
          </a:p>
        </p:txBody>
      </p:sp>
      <p:grpSp>
        <p:nvGrpSpPr>
          <p:cNvPr id="26632" name="Group 25"/>
          <p:cNvGrpSpPr>
            <a:grpSpLocks/>
          </p:cNvGrpSpPr>
          <p:nvPr/>
        </p:nvGrpSpPr>
        <p:grpSpPr bwMode="auto">
          <a:xfrm>
            <a:off x="765175" y="3284538"/>
            <a:ext cx="7696200" cy="685800"/>
            <a:chOff x="288" y="1963"/>
            <a:chExt cx="5040" cy="468"/>
          </a:xfrm>
        </p:grpSpPr>
        <p:sp>
          <p:nvSpPr>
            <p:cNvPr id="26652" name="Rectangle 11"/>
            <p:cNvSpPr>
              <a:spLocks noChangeArrowheads="1"/>
            </p:cNvSpPr>
            <p:nvPr/>
          </p:nvSpPr>
          <p:spPr bwMode="auto">
            <a:xfrm>
              <a:off x="305" y="2209"/>
              <a:ext cx="1504" cy="222"/>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6653" name="AutoShape 12"/>
            <p:cNvSpPr>
              <a:spLocks noChangeArrowheads="1"/>
            </p:cNvSpPr>
            <p:nvPr/>
          </p:nvSpPr>
          <p:spPr bwMode="auto">
            <a:xfrm>
              <a:off x="288" y="1963"/>
              <a:ext cx="1536" cy="374"/>
            </a:xfrm>
            <a:prstGeom prst="roundRect">
              <a:avLst>
                <a:gd name="adj" fmla="val 22537"/>
              </a:avLst>
            </a:prstGeom>
            <a:gradFill rotWithShape="1">
              <a:gsLst>
                <a:gs pos="0">
                  <a:schemeClr val="bg2"/>
                </a:gs>
                <a:gs pos="100000">
                  <a:srgbClr val="333333"/>
                </a:gs>
              </a:gsLst>
              <a:lin ang="5400000" scaled="1"/>
            </a:gradFill>
            <a:ln w="9525">
              <a:noFill/>
              <a:round/>
              <a:headEnd/>
              <a:tailEnd/>
            </a:ln>
          </p:spPr>
          <p:txBody>
            <a:bodyPr wrap="none" anchor="ctr"/>
            <a:lstStyle/>
            <a:p>
              <a:pPr algn="ctr"/>
              <a:r>
                <a:rPr lang="zh-CN" altLang="en-US" b="1">
                  <a:solidFill>
                    <a:schemeClr val="bg1"/>
                  </a:solidFill>
                  <a:latin typeface="微软雅黑" charset="-122"/>
                </a:rPr>
                <a:t>少量目标客户主动联系</a:t>
              </a:r>
            </a:p>
          </p:txBody>
        </p:sp>
        <p:sp>
          <p:nvSpPr>
            <p:cNvPr id="26654" name="Rectangle 13"/>
            <p:cNvSpPr>
              <a:spLocks noChangeArrowheads="1"/>
            </p:cNvSpPr>
            <p:nvPr/>
          </p:nvSpPr>
          <p:spPr bwMode="auto">
            <a:xfrm>
              <a:off x="3809" y="2209"/>
              <a:ext cx="1504" cy="222"/>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6655" name="AutoShape 14"/>
            <p:cNvSpPr>
              <a:spLocks noChangeArrowheads="1"/>
            </p:cNvSpPr>
            <p:nvPr/>
          </p:nvSpPr>
          <p:spPr bwMode="auto">
            <a:xfrm>
              <a:off x="3792" y="1963"/>
              <a:ext cx="1536" cy="374"/>
            </a:xfrm>
            <a:prstGeom prst="roundRect">
              <a:avLst>
                <a:gd name="adj" fmla="val 23944"/>
              </a:avLst>
            </a:prstGeom>
            <a:gradFill rotWithShape="1">
              <a:gsLst>
                <a:gs pos="0">
                  <a:schemeClr val="bg2"/>
                </a:gs>
                <a:gs pos="100000">
                  <a:srgbClr val="333333"/>
                </a:gs>
              </a:gsLst>
              <a:lin ang="5400000" scaled="1"/>
            </a:gradFill>
            <a:ln w="9525">
              <a:noFill/>
              <a:round/>
              <a:headEnd/>
              <a:tailEnd/>
            </a:ln>
          </p:spPr>
          <p:txBody>
            <a:bodyPr wrap="none" anchor="ctr"/>
            <a:lstStyle/>
            <a:p>
              <a:pPr algn="ctr"/>
              <a:r>
                <a:rPr lang="zh-CN" altLang="en-US" b="1">
                  <a:solidFill>
                    <a:schemeClr val="bg1"/>
                  </a:solidFill>
                  <a:latin typeface="微软雅黑" charset="-122"/>
                </a:rPr>
                <a:t>少量非目标客户</a:t>
              </a:r>
            </a:p>
          </p:txBody>
        </p:sp>
      </p:grpSp>
      <p:grpSp>
        <p:nvGrpSpPr>
          <p:cNvPr id="26633" name="Group 27"/>
          <p:cNvGrpSpPr>
            <a:grpSpLocks/>
          </p:cNvGrpSpPr>
          <p:nvPr/>
        </p:nvGrpSpPr>
        <p:grpSpPr bwMode="auto">
          <a:xfrm>
            <a:off x="1978025" y="4319588"/>
            <a:ext cx="5332413" cy="333375"/>
            <a:chOff x="1066" y="2659"/>
            <a:chExt cx="3492" cy="227"/>
          </a:xfrm>
        </p:grpSpPr>
        <p:sp>
          <p:nvSpPr>
            <p:cNvPr id="21" name="Line 15"/>
            <p:cNvSpPr>
              <a:spLocks noChangeShapeType="1"/>
            </p:cNvSpPr>
            <p:nvPr/>
          </p:nvSpPr>
          <p:spPr bwMode="auto">
            <a:xfrm>
              <a:off x="1066" y="2659"/>
              <a:ext cx="3492" cy="0"/>
            </a:xfrm>
            <a:prstGeom prst="line">
              <a:avLst/>
            </a:prstGeom>
            <a:noFill/>
            <a:ln w="19050" cap="rnd">
              <a:solidFill>
                <a:schemeClr val="bg2">
                  <a:lumMod val="25000"/>
                </a:schemeClr>
              </a:solidFill>
              <a:prstDash val="sysDot"/>
              <a:round/>
              <a:headEnd/>
              <a:tailEnd/>
            </a:ln>
            <a:extLst/>
          </p:spPr>
          <p:txBody>
            <a:bodyPr wrap="none" anchor="ctr"/>
            <a:lstStyle/>
            <a:p>
              <a:pPr fontAlgn="auto">
                <a:spcBef>
                  <a:spcPts val="0"/>
                </a:spcBef>
                <a:spcAft>
                  <a:spcPts val="0"/>
                </a:spcAft>
                <a:defRPr/>
              </a:pPr>
              <a:endParaRPr lang="zh-CN" altLang="en-US">
                <a:latin typeface="+mn-lt"/>
                <a:ea typeface="+mn-ea"/>
              </a:endParaRPr>
            </a:p>
          </p:txBody>
        </p:sp>
        <p:sp>
          <p:nvSpPr>
            <p:cNvPr id="22" name="Line 16"/>
            <p:cNvSpPr>
              <a:spLocks noChangeShapeType="1"/>
            </p:cNvSpPr>
            <p:nvPr/>
          </p:nvSpPr>
          <p:spPr bwMode="auto">
            <a:xfrm>
              <a:off x="1066" y="2659"/>
              <a:ext cx="0" cy="227"/>
            </a:xfrm>
            <a:prstGeom prst="line">
              <a:avLst/>
            </a:prstGeom>
            <a:noFill/>
            <a:ln w="19050" cap="rnd">
              <a:solidFill>
                <a:schemeClr val="bg2">
                  <a:lumMod val="25000"/>
                </a:schemeClr>
              </a:solidFill>
              <a:prstDash val="sysDot"/>
              <a:round/>
              <a:headEn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sp>
          <p:nvSpPr>
            <p:cNvPr id="23" name="Line 17"/>
            <p:cNvSpPr>
              <a:spLocks noChangeShapeType="1"/>
            </p:cNvSpPr>
            <p:nvPr/>
          </p:nvSpPr>
          <p:spPr bwMode="auto">
            <a:xfrm>
              <a:off x="4558" y="2659"/>
              <a:ext cx="0" cy="227"/>
            </a:xfrm>
            <a:prstGeom prst="line">
              <a:avLst/>
            </a:prstGeom>
            <a:noFill/>
            <a:ln w="19050" cap="rnd">
              <a:solidFill>
                <a:schemeClr val="bg2">
                  <a:lumMod val="25000"/>
                </a:schemeClr>
              </a:solidFill>
              <a:prstDash val="sysDot"/>
              <a:round/>
              <a:headEn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grpSp>
      <p:sp>
        <p:nvSpPr>
          <p:cNvPr id="24" name="Line 18"/>
          <p:cNvSpPr>
            <a:spLocks noChangeShapeType="1"/>
          </p:cNvSpPr>
          <p:nvPr/>
        </p:nvSpPr>
        <p:spPr bwMode="auto">
          <a:xfrm flipH="1">
            <a:off x="4643438" y="2636838"/>
            <a:ext cx="1587" cy="881062"/>
          </a:xfrm>
          <a:prstGeom prst="line">
            <a:avLst/>
          </a:prstGeom>
          <a:noFill/>
          <a:ln w="19050" cap="rnd">
            <a:solidFill>
              <a:schemeClr val="bg2">
                <a:lumMod val="25000"/>
              </a:schemeClr>
            </a:solidFill>
            <a:prstDash val="sysDot"/>
            <a:round/>
            <a:headEnd type="oval" w="med" len="me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grpSp>
        <p:nvGrpSpPr>
          <p:cNvPr id="26635" name="Group 26"/>
          <p:cNvGrpSpPr>
            <a:grpSpLocks/>
          </p:cNvGrpSpPr>
          <p:nvPr/>
        </p:nvGrpSpPr>
        <p:grpSpPr bwMode="auto">
          <a:xfrm>
            <a:off x="1978025" y="2776538"/>
            <a:ext cx="5332413" cy="474662"/>
            <a:chOff x="1156" y="1519"/>
            <a:chExt cx="3492" cy="323"/>
          </a:xfrm>
        </p:grpSpPr>
        <p:sp>
          <p:nvSpPr>
            <p:cNvPr id="26" name="Line 19"/>
            <p:cNvSpPr>
              <a:spLocks noChangeShapeType="1"/>
            </p:cNvSpPr>
            <p:nvPr/>
          </p:nvSpPr>
          <p:spPr bwMode="auto">
            <a:xfrm>
              <a:off x="1156" y="1519"/>
              <a:ext cx="3492" cy="0"/>
            </a:xfrm>
            <a:prstGeom prst="line">
              <a:avLst/>
            </a:prstGeom>
            <a:noFill/>
            <a:ln w="19050" cap="rnd">
              <a:solidFill>
                <a:schemeClr val="bg2">
                  <a:lumMod val="25000"/>
                </a:schemeClr>
              </a:solidFill>
              <a:prstDash val="sysDot"/>
              <a:round/>
              <a:headEnd/>
              <a:tailEnd/>
            </a:ln>
            <a:extLst/>
          </p:spPr>
          <p:txBody>
            <a:bodyPr wrap="none" anchor="ctr"/>
            <a:lstStyle/>
            <a:p>
              <a:pPr fontAlgn="auto">
                <a:spcBef>
                  <a:spcPts val="0"/>
                </a:spcBef>
                <a:spcAft>
                  <a:spcPts val="0"/>
                </a:spcAft>
                <a:defRPr/>
              </a:pPr>
              <a:endParaRPr lang="zh-CN" altLang="en-US">
                <a:latin typeface="+mn-lt"/>
                <a:ea typeface="+mn-ea"/>
              </a:endParaRPr>
            </a:p>
          </p:txBody>
        </p:sp>
        <p:grpSp>
          <p:nvGrpSpPr>
            <p:cNvPr id="26646" name="Group 20"/>
            <p:cNvGrpSpPr>
              <a:grpSpLocks/>
            </p:cNvGrpSpPr>
            <p:nvPr/>
          </p:nvGrpSpPr>
          <p:grpSpPr bwMode="auto">
            <a:xfrm>
              <a:off x="1156" y="1519"/>
              <a:ext cx="3492" cy="323"/>
              <a:chOff x="1066" y="1519"/>
              <a:chExt cx="3492" cy="227"/>
            </a:xfrm>
          </p:grpSpPr>
          <p:sp>
            <p:nvSpPr>
              <p:cNvPr id="28" name="Line 21"/>
              <p:cNvSpPr>
                <a:spLocks noChangeShapeType="1"/>
              </p:cNvSpPr>
              <p:nvPr/>
            </p:nvSpPr>
            <p:spPr bwMode="auto">
              <a:xfrm>
                <a:off x="1066" y="1519"/>
                <a:ext cx="0" cy="227"/>
              </a:xfrm>
              <a:prstGeom prst="line">
                <a:avLst/>
              </a:prstGeom>
              <a:noFill/>
              <a:ln w="19050" cap="rnd">
                <a:solidFill>
                  <a:schemeClr val="bg2">
                    <a:lumMod val="25000"/>
                  </a:schemeClr>
                </a:solidFill>
                <a:prstDash val="sysDot"/>
                <a:round/>
                <a:headEn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sp>
            <p:nvSpPr>
              <p:cNvPr id="29" name="Line 22"/>
              <p:cNvSpPr>
                <a:spLocks noChangeShapeType="1"/>
              </p:cNvSpPr>
              <p:nvPr/>
            </p:nvSpPr>
            <p:spPr bwMode="auto">
              <a:xfrm>
                <a:off x="4558" y="1519"/>
                <a:ext cx="0" cy="227"/>
              </a:xfrm>
              <a:prstGeom prst="line">
                <a:avLst/>
              </a:prstGeom>
              <a:noFill/>
              <a:ln w="19050" cap="rnd">
                <a:solidFill>
                  <a:schemeClr val="bg2">
                    <a:lumMod val="25000"/>
                  </a:schemeClr>
                </a:solidFill>
                <a:prstDash val="sysDot"/>
                <a:round/>
                <a:headEn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grpSp>
      </p:grpSp>
      <p:sp>
        <p:nvSpPr>
          <p:cNvPr id="26636" name="WordArt 3"/>
          <p:cNvSpPr>
            <a:spLocks noChangeArrowheads="1" noChangeShapeType="1" noTextEdit="1"/>
          </p:cNvSpPr>
          <p:nvPr/>
        </p:nvSpPr>
        <p:spPr bwMode="auto">
          <a:xfrm>
            <a:off x="3886200" y="2090738"/>
            <a:ext cx="1660525" cy="184150"/>
          </a:xfrm>
          <a:prstGeom prst="rect">
            <a:avLst/>
          </a:prstGeom>
        </p:spPr>
        <p:txBody>
          <a:bodyPr wrap="none" fromWordArt="1">
            <a:prstTxWarp prst="textPlain">
              <a:avLst>
                <a:gd name="adj" fmla="val 50000"/>
              </a:avLst>
            </a:prstTxWarp>
          </a:bodyPr>
          <a:lstStyle/>
          <a:p>
            <a:pPr algn="ctr"/>
            <a:r>
              <a:rPr lang="zh-CN" altLang="en-US" sz="2400" kern="10">
                <a:ln w="9525">
                  <a:solidFill>
                    <a:schemeClr val="bg1"/>
                  </a:solidFill>
                  <a:round/>
                  <a:headEnd/>
                  <a:tailEnd/>
                </a:ln>
                <a:solidFill>
                  <a:schemeClr val="bg1"/>
                </a:solidFill>
                <a:latin typeface="黑体"/>
                <a:ea typeface="黑体"/>
              </a:rPr>
              <a:t>双击添加标题文字</a:t>
            </a:r>
          </a:p>
        </p:txBody>
      </p:sp>
      <p:sp>
        <p:nvSpPr>
          <p:cNvPr id="26637" name="Rectangle 7"/>
          <p:cNvSpPr>
            <a:spLocks noChangeArrowheads="1"/>
          </p:cNvSpPr>
          <p:nvPr/>
        </p:nvSpPr>
        <p:spPr bwMode="auto">
          <a:xfrm>
            <a:off x="3275013" y="2416175"/>
            <a:ext cx="2879725" cy="292100"/>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26638" name="AutoShape 8"/>
          <p:cNvSpPr>
            <a:spLocks noChangeArrowheads="1"/>
          </p:cNvSpPr>
          <p:nvPr/>
        </p:nvSpPr>
        <p:spPr bwMode="auto">
          <a:xfrm>
            <a:off x="1331913" y="1989138"/>
            <a:ext cx="6624637" cy="569912"/>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en-US" altLang="zh-CN" sz="2000" b="1">
                <a:solidFill>
                  <a:schemeClr val="bg1"/>
                </a:solidFill>
                <a:latin typeface="微软雅黑" charset="-122"/>
              </a:rPr>
              <a:t>51</a:t>
            </a:r>
            <a:r>
              <a:rPr lang="zh-CN" altLang="en-US" sz="2000" b="1">
                <a:solidFill>
                  <a:schemeClr val="bg1"/>
                </a:solidFill>
                <a:latin typeface="微软雅黑" charset="-122"/>
              </a:rPr>
              <a:t>统计网系统抓取网站访客</a:t>
            </a:r>
            <a:r>
              <a:rPr lang="en-US" altLang="zh-CN" sz="2000" b="1">
                <a:solidFill>
                  <a:schemeClr val="bg1"/>
                </a:solidFill>
                <a:latin typeface="微软雅黑" charset="-122"/>
              </a:rPr>
              <a:t>QQ</a:t>
            </a:r>
            <a:r>
              <a:rPr lang="zh-CN" altLang="en-US" sz="2000" b="1">
                <a:solidFill>
                  <a:schemeClr val="bg1"/>
                </a:solidFill>
                <a:latin typeface="微软雅黑" charset="-122"/>
              </a:rPr>
              <a:t>号码</a:t>
            </a:r>
            <a:r>
              <a:rPr lang="en-US" altLang="zh-CN" sz="2000" b="1">
                <a:solidFill>
                  <a:schemeClr val="bg1"/>
                </a:solidFill>
                <a:latin typeface="微软雅黑" charset="-122"/>
              </a:rPr>
              <a:t>-</a:t>
            </a:r>
            <a:r>
              <a:rPr lang="zh-CN" altLang="en-US" sz="2000" b="1">
                <a:solidFill>
                  <a:schemeClr val="bg1"/>
                </a:solidFill>
                <a:latin typeface="微软雅黑" charset="-122"/>
              </a:rPr>
              <a:t>建立访客信息数据库</a:t>
            </a:r>
          </a:p>
        </p:txBody>
      </p:sp>
      <p:sp>
        <p:nvSpPr>
          <p:cNvPr id="2" name="Line 18"/>
          <p:cNvSpPr>
            <a:spLocks noChangeShapeType="1"/>
          </p:cNvSpPr>
          <p:nvPr/>
        </p:nvSpPr>
        <p:spPr bwMode="auto">
          <a:xfrm flipH="1">
            <a:off x="4643438" y="1698625"/>
            <a:ext cx="3175" cy="217488"/>
          </a:xfrm>
          <a:prstGeom prst="line">
            <a:avLst/>
          </a:prstGeom>
          <a:noFill/>
          <a:ln w="19050" cap="rnd">
            <a:solidFill>
              <a:schemeClr val="bg2">
                <a:lumMod val="25000"/>
              </a:schemeClr>
            </a:solidFill>
            <a:prstDash val="sysDot"/>
            <a:round/>
            <a:headEnd type="oval" w="med" len="me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sp>
        <p:nvSpPr>
          <p:cNvPr id="26640" name="Rectangle 9"/>
          <p:cNvSpPr>
            <a:spLocks noChangeArrowheads="1"/>
          </p:cNvSpPr>
          <p:nvPr/>
        </p:nvSpPr>
        <p:spPr bwMode="auto">
          <a:xfrm>
            <a:off x="3497263" y="5227638"/>
            <a:ext cx="2297112" cy="325437"/>
          </a:xfrm>
          <a:prstGeom prst="rect">
            <a:avLst/>
          </a:prstGeom>
          <a:gradFill rotWithShape="1">
            <a:gsLst>
              <a:gs pos="0">
                <a:schemeClr val="tx1">
                  <a:alpha val="85001"/>
                </a:schemeClr>
              </a:gs>
              <a:gs pos="100000">
                <a:schemeClr val="bg1">
                  <a:alpha val="0"/>
                </a:schemeClr>
              </a:gs>
            </a:gsLst>
            <a:path path="shape">
              <a:fillToRect l="50000" t="50000" r="50000" b="50000"/>
            </a:path>
          </a:gradFill>
          <a:ln w="9525">
            <a:noFill/>
            <a:miter lim="800000"/>
            <a:headEnd/>
            <a:tailEnd/>
          </a:ln>
        </p:spPr>
        <p:txBody>
          <a:bodyPr wrap="none" anchor="ctr"/>
          <a:lstStyle/>
          <a:p>
            <a:endParaRPr lang="zh-CN" altLang="en-US" sz="1600">
              <a:latin typeface="微软雅黑" charset="-122"/>
            </a:endParaRPr>
          </a:p>
        </p:txBody>
      </p:sp>
      <p:sp>
        <p:nvSpPr>
          <p:cNvPr id="3" name="AutoShape 10"/>
          <p:cNvSpPr>
            <a:spLocks noChangeArrowheads="1"/>
          </p:cNvSpPr>
          <p:nvPr/>
        </p:nvSpPr>
        <p:spPr bwMode="auto">
          <a:xfrm>
            <a:off x="3997325" y="4849813"/>
            <a:ext cx="1295400" cy="560387"/>
          </a:xfrm>
          <a:prstGeom prst="roundRect">
            <a:avLst>
              <a:gd name="adj" fmla="val 22537"/>
            </a:avLst>
          </a:prstGeom>
          <a:gradFill rotWithShape="1">
            <a:gsLst>
              <a:gs pos="0">
                <a:srgbClr val="FFC000"/>
              </a:gs>
              <a:gs pos="98000">
                <a:schemeClr val="bg2">
                  <a:lumMod val="10000"/>
                </a:schemeClr>
              </a:gs>
            </a:gsLst>
            <a:lin ang="5400000" scaled="1"/>
          </a:gradFill>
          <a:ln>
            <a:noFill/>
          </a:ln>
        </p:spPr>
        <p:txBody>
          <a:bodyPr wrap="none" anchor="ctr"/>
          <a:lstStyle/>
          <a:p>
            <a:pPr algn="ctr">
              <a:defRPr/>
            </a:pPr>
            <a:r>
              <a:rPr lang="zh-CN" altLang="en-US" b="1">
                <a:solidFill>
                  <a:schemeClr val="bg1"/>
                </a:solidFill>
                <a:latin typeface="微软雅黑" charset="-122"/>
              </a:rPr>
              <a:t>主动营销</a:t>
            </a:r>
          </a:p>
        </p:txBody>
      </p:sp>
      <p:sp>
        <p:nvSpPr>
          <p:cNvPr id="26642" name="Line 18"/>
          <p:cNvSpPr>
            <a:spLocks noChangeShapeType="1"/>
          </p:cNvSpPr>
          <p:nvPr/>
        </p:nvSpPr>
        <p:spPr bwMode="auto">
          <a:xfrm>
            <a:off x="5365750" y="5137150"/>
            <a:ext cx="863600" cy="15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6" name="Line 18"/>
          <p:cNvSpPr>
            <a:spLocks noChangeShapeType="1"/>
          </p:cNvSpPr>
          <p:nvPr/>
        </p:nvSpPr>
        <p:spPr bwMode="auto">
          <a:xfrm flipH="1">
            <a:off x="3060700" y="5137150"/>
            <a:ext cx="865188" cy="1588"/>
          </a:xfrm>
          <a:prstGeom prst="line">
            <a:avLst/>
          </a:prstGeom>
          <a:noFill/>
          <a:ln w="19050" cap="rnd">
            <a:solidFill>
              <a:schemeClr val="bg2">
                <a:lumMod val="25000"/>
              </a:schemeClr>
            </a:solidFill>
            <a:prstDash val="sysDot"/>
            <a:round/>
            <a:headEnd type="oval" w="med" len="med"/>
            <a:tailEnd type="triangle" w="med" len="med"/>
          </a:ln>
          <a:extLst/>
        </p:spPr>
        <p:txBody>
          <a:bodyPr wrap="none" anchor="ctr"/>
          <a:lstStyle/>
          <a:p>
            <a:pPr fontAlgn="auto">
              <a:spcBef>
                <a:spcPts val="0"/>
              </a:spcBef>
              <a:spcAft>
                <a:spcPts val="0"/>
              </a:spcAft>
              <a:defRPr/>
            </a:pPr>
            <a:endParaRPr lang="zh-CN" altLang="en-US">
              <a:latin typeface="+mn-lt"/>
              <a:ea typeface="+mn-ea"/>
            </a:endParaRPr>
          </a:p>
        </p:txBody>
      </p:sp>
      <p:sp>
        <p:nvSpPr>
          <p:cNvPr id="26644" name="Text Box 44"/>
          <p:cNvSpPr txBox="1">
            <a:spLocks noChangeArrowheads="1"/>
          </p:cNvSpPr>
          <p:nvPr/>
        </p:nvSpPr>
        <p:spPr bwMode="auto">
          <a:xfrm>
            <a:off x="539750" y="160338"/>
            <a:ext cx="6889750" cy="579437"/>
          </a:xfrm>
          <a:prstGeom prst="rect">
            <a:avLst/>
          </a:prstGeom>
          <a:noFill/>
          <a:ln w="9525">
            <a:noFill/>
            <a:miter lim="800000"/>
            <a:headEnd/>
            <a:tailEnd/>
          </a:ln>
        </p:spPr>
        <p:txBody>
          <a:bodyPr wrap="none">
            <a:spAutoFit/>
          </a:bodyPr>
          <a:lstStyle/>
          <a:p>
            <a:r>
              <a:rPr lang="zh-CN" altLang="en-US" sz="3200" b="1"/>
              <a:t>二、使用</a:t>
            </a:r>
            <a:r>
              <a:rPr lang="en-US" altLang="zh-CN" sz="3200" b="1"/>
              <a:t>51</a:t>
            </a:r>
            <a:r>
              <a:rPr lang="zh-CN" altLang="en-US" sz="3200" b="1"/>
              <a:t>统计系统的优势</a:t>
            </a:r>
            <a:r>
              <a:rPr lang="en-US" altLang="zh-CN" sz="3200" b="1"/>
              <a:t>-</a:t>
            </a:r>
            <a:r>
              <a:rPr lang="zh-CN" altLang="en-US" sz="3200" b="1"/>
              <a:t>主动营销</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2"/>
          <p:cNvGrpSpPr>
            <a:grpSpLocks/>
          </p:cNvGrpSpPr>
          <p:nvPr/>
        </p:nvGrpSpPr>
        <p:grpSpPr bwMode="auto">
          <a:xfrm>
            <a:off x="1395413" y="1517650"/>
            <a:ext cx="6116637" cy="4033838"/>
            <a:chOff x="834" y="1248"/>
            <a:chExt cx="3853" cy="2541"/>
          </a:xfrm>
        </p:grpSpPr>
        <p:sp>
          <p:nvSpPr>
            <p:cNvPr id="27729" name="Arc 11"/>
            <p:cNvSpPr>
              <a:spLocks/>
            </p:cNvSpPr>
            <p:nvPr/>
          </p:nvSpPr>
          <p:spPr bwMode="auto">
            <a:xfrm>
              <a:off x="1584" y="1248"/>
              <a:ext cx="1306" cy="1215"/>
            </a:xfrm>
            <a:custGeom>
              <a:avLst/>
              <a:gdLst>
                <a:gd name="T0" fmla="*/ 0 w 14464"/>
                <a:gd name="T1" fmla="*/ 0 h 20295"/>
                <a:gd name="T2" fmla="*/ 0 w 14464"/>
                <a:gd name="T3" fmla="*/ 0 h 20295"/>
                <a:gd name="T4" fmla="*/ 0 w 14464"/>
                <a:gd name="T5" fmla="*/ 0 h 20295"/>
                <a:gd name="T6" fmla="*/ 0 60000 65536"/>
                <a:gd name="T7" fmla="*/ 0 60000 65536"/>
                <a:gd name="T8" fmla="*/ 0 60000 65536"/>
                <a:gd name="T9" fmla="*/ 0 w 14464"/>
                <a:gd name="T10" fmla="*/ 0 h 20295"/>
                <a:gd name="T11" fmla="*/ 14464 w 14464"/>
                <a:gd name="T12" fmla="*/ 20295 h 20295"/>
              </a:gdLst>
              <a:ahLst/>
              <a:cxnLst>
                <a:cxn ang="T6">
                  <a:pos x="T0" y="T1"/>
                </a:cxn>
                <a:cxn ang="T7">
                  <a:pos x="T2" y="T3"/>
                </a:cxn>
                <a:cxn ang="T8">
                  <a:pos x="T4" y="T5"/>
                </a:cxn>
              </a:cxnLst>
              <a:rect l="T9" t="T10" r="T11" b="T12"/>
              <a:pathLst>
                <a:path w="14464" h="20295" fill="none" extrusionOk="0">
                  <a:moveTo>
                    <a:pt x="-1" y="4252"/>
                  </a:moveTo>
                  <a:cubicBezTo>
                    <a:pt x="2061" y="2393"/>
                    <a:pt x="4462" y="949"/>
                    <a:pt x="7070" y="-1"/>
                  </a:cubicBezTo>
                </a:path>
                <a:path w="14464" h="20295" stroke="0" extrusionOk="0">
                  <a:moveTo>
                    <a:pt x="-1" y="4252"/>
                  </a:moveTo>
                  <a:cubicBezTo>
                    <a:pt x="2061" y="2393"/>
                    <a:pt x="4462" y="949"/>
                    <a:pt x="7070" y="-1"/>
                  </a:cubicBezTo>
                  <a:lnTo>
                    <a:pt x="14464" y="20295"/>
                  </a:lnTo>
                  <a:lnTo>
                    <a:pt x="-1" y="4252"/>
                  </a:lnTo>
                  <a:close/>
                </a:path>
              </a:pathLst>
            </a:custGeom>
            <a:noFill/>
            <a:ln w="38100">
              <a:solidFill>
                <a:srgbClr val="FFC000"/>
              </a:solidFill>
              <a:prstDash val="sysDot"/>
              <a:round/>
              <a:headEnd/>
              <a:tailEnd type="triangle" w="med" len="med"/>
            </a:ln>
          </p:spPr>
          <p:txBody>
            <a:bodyPr wrap="none" lIns="87313" tIns="44450" rIns="87313" bIns="44450" anchor="ctr"/>
            <a:lstStyle/>
            <a:p>
              <a:endParaRPr lang="zh-CN" altLang="en-US"/>
            </a:p>
          </p:txBody>
        </p:sp>
        <p:sp>
          <p:nvSpPr>
            <p:cNvPr id="27730" name="Arc 39"/>
            <p:cNvSpPr>
              <a:spLocks/>
            </p:cNvSpPr>
            <p:nvPr/>
          </p:nvSpPr>
          <p:spPr bwMode="auto">
            <a:xfrm rot="413136">
              <a:off x="834" y="2498"/>
              <a:ext cx="1951" cy="766"/>
            </a:xfrm>
            <a:custGeom>
              <a:avLst/>
              <a:gdLst>
                <a:gd name="T0" fmla="*/ 0 w 21600"/>
                <a:gd name="T1" fmla="*/ 0 h 12802"/>
                <a:gd name="T2" fmla="*/ 0 w 21600"/>
                <a:gd name="T3" fmla="*/ 0 h 12802"/>
                <a:gd name="T4" fmla="*/ 0 w 21600"/>
                <a:gd name="T5" fmla="*/ 0 h 12802"/>
                <a:gd name="T6" fmla="*/ 0 60000 65536"/>
                <a:gd name="T7" fmla="*/ 0 60000 65536"/>
                <a:gd name="T8" fmla="*/ 0 60000 65536"/>
                <a:gd name="T9" fmla="*/ 0 w 21600"/>
                <a:gd name="T10" fmla="*/ 0 h 12802"/>
                <a:gd name="T11" fmla="*/ 21600 w 21600"/>
                <a:gd name="T12" fmla="*/ 12802 h 12802"/>
              </a:gdLst>
              <a:ahLst/>
              <a:cxnLst>
                <a:cxn ang="T6">
                  <a:pos x="T0" y="T1"/>
                </a:cxn>
                <a:cxn ang="T7">
                  <a:pos x="T2" y="T3"/>
                </a:cxn>
                <a:cxn ang="T8">
                  <a:pos x="T4" y="T5"/>
                </a:cxn>
              </a:cxnLst>
              <a:rect l="T9" t="T10" r="T11" b="T12"/>
              <a:pathLst>
                <a:path w="21600" h="12802" fill="none" extrusionOk="0">
                  <a:moveTo>
                    <a:pt x="3707" y="12801"/>
                  </a:moveTo>
                  <a:cubicBezTo>
                    <a:pt x="1291" y="9229"/>
                    <a:pt x="0" y="5014"/>
                    <a:pt x="0" y="702"/>
                  </a:cubicBezTo>
                  <a:cubicBezTo>
                    <a:pt x="-1" y="467"/>
                    <a:pt x="3" y="233"/>
                    <a:pt x="11" y="0"/>
                  </a:cubicBezTo>
                </a:path>
                <a:path w="21600" h="12802" stroke="0" extrusionOk="0">
                  <a:moveTo>
                    <a:pt x="3707" y="12801"/>
                  </a:moveTo>
                  <a:cubicBezTo>
                    <a:pt x="1291" y="9229"/>
                    <a:pt x="0" y="5014"/>
                    <a:pt x="0" y="702"/>
                  </a:cubicBezTo>
                  <a:cubicBezTo>
                    <a:pt x="-1" y="467"/>
                    <a:pt x="3" y="233"/>
                    <a:pt x="11" y="0"/>
                  </a:cubicBezTo>
                  <a:lnTo>
                    <a:pt x="21600" y="702"/>
                  </a:lnTo>
                  <a:lnTo>
                    <a:pt x="3707" y="12801"/>
                  </a:lnTo>
                  <a:close/>
                </a:path>
              </a:pathLst>
            </a:custGeom>
            <a:noFill/>
            <a:ln w="38100">
              <a:solidFill>
                <a:srgbClr val="FFC000"/>
              </a:solidFill>
              <a:prstDash val="sysDot"/>
              <a:round/>
              <a:headEnd/>
              <a:tailEnd type="triangle" w="med" len="med"/>
            </a:ln>
          </p:spPr>
          <p:txBody>
            <a:bodyPr wrap="none" lIns="87313" tIns="44450" rIns="87313" bIns="44450" anchor="ctr"/>
            <a:lstStyle/>
            <a:p>
              <a:endParaRPr lang="zh-CN" altLang="en-US"/>
            </a:p>
          </p:txBody>
        </p:sp>
        <p:sp>
          <p:nvSpPr>
            <p:cNvPr id="27731" name="Arc 40"/>
            <p:cNvSpPr>
              <a:spLocks/>
            </p:cNvSpPr>
            <p:nvPr/>
          </p:nvSpPr>
          <p:spPr bwMode="auto">
            <a:xfrm>
              <a:off x="2352" y="2496"/>
              <a:ext cx="847" cy="1293"/>
            </a:xfrm>
            <a:custGeom>
              <a:avLst/>
              <a:gdLst>
                <a:gd name="T0" fmla="*/ 0 w 9377"/>
                <a:gd name="T1" fmla="*/ 0 h 21600"/>
                <a:gd name="T2" fmla="*/ 0 w 9377"/>
                <a:gd name="T3" fmla="*/ 0 h 21600"/>
                <a:gd name="T4" fmla="*/ 0 w 9377"/>
                <a:gd name="T5" fmla="*/ 0 h 21600"/>
                <a:gd name="T6" fmla="*/ 0 60000 65536"/>
                <a:gd name="T7" fmla="*/ 0 60000 65536"/>
                <a:gd name="T8" fmla="*/ 0 60000 65536"/>
                <a:gd name="T9" fmla="*/ 0 w 9377"/>
                <a:gd name="T10" fmla="*/ 0 h 21600"/>
                <a:gd name="T11" fmla="*/ 9377 w 9377"/>
                <a:gd name="T12" fmla="*/ 21600 h 21600"/>
              </a:gdLst>
              <a:ahLst/>
              <a:cxnLst>
                <a:cxn ang="T6">
                  <a:pos x="T0" y="T1"/>
                </a:cxn>
                <a:cxn ang="T7">
                  <a:pos x="T2" y="T3"/>
                </a:cxn>
                <a:cxn ang="T8">
                  <a:pos x="T4" y="T5"/>
                </a:cxn>
              </a:cxnLst>
              <a:rect l="T9" t="T10" r="T11" b="T12"/>
              <a:pathLst>
                <a:path w="9377" h="21600" fill="none" extrusionOk="0">
                  <a:moveTo>
                    <a:pt x="9376" y="20929"/>
                  </a:moveTo>
                  <a:cubicBezTo>
                    <a:pt x="7631" y="21374"/>
                    <a:pt x="5837" y="21599"/>
                    <a:pt x="4037" y="21600"/>
                  </a:cubicBezTo>
                  <a:cubicBezTo>
                    <a:pt x="2682" y="21600"/>
                    <a:pt x="1330" y="21472"/>
                    <a:pt x="-1" y="21219"/>
                  </a:cubicBezTo>
                </a:path>
                <a:path w="9377" h="21600" stroke="0" extrusionOk="0">
                  <a:moveTo>
                    <a:pt x="9376" y="20929"/>
                  </a:moveTo>
                  <a:cubicBezTo>
                    <a:pt x="7631" y="21374"/>
                    <a:pt x="5837" y="21599"/>
                    <a:pt x="4037" y="21600"/>
                  </a:cubicBezTo>
                  <a:cubicBezTo>
                    <a:pt x="2682" y="21600"/>
                    <a:pt x="1330" y="21472"/>
                    <a:pt x="-1" y="21219"/>
                  </a:cubicBezTo>
                  <a:lnTo>
                    <a:pt x="4037" y="0"/>
                  </a:lnTo>
                  <a:lnTo>
                    <a:pt x="9376" y="20929"/>
                  </a:lnTo>
                  <a:close/>
                </a:path>
              </a:pathLst>
            </a:custGeom>
            <a:noFill/>
            <a:ln w="38100">
              <a:solidFill>
                <a:srgbClr val="FFC000"/>
              </a:solidFill>
              <a:prstDash val="sysDot"/>
              <a:round/>
              <a:headEnd/>
              <a:tailEnd type="triangle" w="med" len="med"/>
            </a:ln>
          </p:spPr>
          <p:txBody>
            <a:bodyPr wrap="none" lIns="87313" tIns="44450" rIns="87313" bIns="44450" anchor="ctr"/>
            <a:lstStyle/>
            <a:p>
              <a:endParaRPr lang="zh-CN" altLang="en-US"/>
            </a:p>
          </p:txBody>
        </p:sp>
        <p:sp>
          <p:nvSpPr>
            <p:cNvPr id="27732" name="Arc 41"/>
            <p:cNvSpPr>
              <a:spLocks/>
            </p:cNvSpPr>
            <p:nvPr/>
          </p:nvSpPr>
          <p:spPr bwMode="auto">
            <a:xfrm>
              <a:off x="2736" y="2419"/>
              <a:ext cx="1951" cy="749"/>
            </a:xfrm>
            <a:custGeom>
              <a:avLst/>
              <a:gdLst>
                <a:gd name="T0" fmla="*/ 0 w 21600"/>
                <a:gd name="T1" fmla="*/ 0 h 12526"/>
                <a:gd name="T2" fmla="*/ 0 w 21600"/>
                <a:gd name="T3" fmla="*/ 0 h 12526"/>
                <a:gd name="T4" fmla="*/ 0 w 21600"/>
                <a:gd name="T5" fmla="*/ 0 h 12526"/>
                <a:gd name="T6" fmla="*/ 0 60000 65536"/>
                <a:gd name="T7" fmla="*/ 0 60000 65536"/>
                <a:gd name="T8" fmla="*/ 0 60000 65536"/>
                <a:gd name="T9" fmla="*/ 0 w 21600"/>
                <a:gd name="T10" fmla="*/ 0 h 12526"/>
                <a:gd name="T11" fmla="*/ 21600 w 21600"/>
                <a:gd name="T12" fmla="*/ 12526 h 12526"/>
              </a:gdLst>
              <a:ahLst/>
              <a:cxnLst>
                <a:cxn ang="T6">
                  <a:pos x="T0" y="T1"/>
                </a:cxn>
                <a:cxn ang="T7">
                  <a:pos x="T2" y="T3"/>
                </a:cxn>
                <a:cxn ang="T8">
                  <a:pos x="T4" y="T5"/>
                </a:cxn>
              </a:cxnLst>
              <a:rect l="T9" t="T10" r="T11" b="T12"/>
              <a:pathLst>
                <a:path w="21600" h="12526" fill="none" extrusionOk="0">
                  <a:moveTo>
                    <a:pt x="21527" y="-1"/>
                  </a:moveTo>
                  <a:cubicBezTo>
                    <a:pt x="21575" y="589"/>
                    <a:pt x="21600" y="1181"/>
                    <a:pt x="21600" y="1773"/>
                  </a:cubicBezTo>
                  <a:cubicBezTo>
                    <a:pt x="21600" y="5546"/>
                    <a:pt x="20611" y="9253"/>
                    <a:pt x="18733" y="12526"/>
                  </a:cubicBezTo>
                </a:path>
                <a:path w="21600" h="12526" stroke="0" extrusionOk="0">
                  <a:moveTo>
                    <a:pt x="21527" y="-1"/>
                  </a:moveTo>
                  <a:cubicBezTo>
                    <a:pt x="21575" y="589"/>
                    <a:pt x="21600" y="1181"/>
                    <a:pt x="21600" y="1773"/>
                  </a:cubicBezTo>
                  <a:cubicBezTo>
                    <a:pt x="21600" y="5546"/>
                    <a:pt x="20611" y="9253"/>
                    <a:pt x="18733" y="12526"/>
                  </a:cubicBezTo>
                  <a:lnTo>
                    <a:pt x="0" y="1773"/>
                  </a:lnTo>
                  <a:lnTo>
                    <a:pt x="21527" y="-1"/>
                  </a:lnTo>
                  <a:close/>
                </a:path>
              </a:pathLst>
            </a:custGeom>
            <a:noFill/>
            <a:ln w="38100">
              <a:solidFill>
                <a:srgbClr val="FFC000"/>
              </a:solidFill>
              <a:prstDash val="sysDot"/>
              <a:round/>
              <a:headEnd/>
              <a:tailEnd type="triangle" w="med" len="med"/>
            </a:ln>
          </p:spPr>
          <p:txBody>
            <a:bodyPr wrap="none" lIns="87313" tIns="44450" rIns="87313" bIns="44450" anchor="ctr"/>
            <a:lstStyle/>
            <a:p>
              <a:endParaRPr lang="zh-CN" altLang="en-US"/>
            </a:p>
          </p:txBody>
        </p:sp>
        <p:sp>
          <p:nvSpPr>
            <p:cNvPr id="27733" name="Arc 42"/>
            <p:cNvSpPr>
              <a:spLocks/>
            </p:cNvSpPr>
            <p:nvPr/>
          </p:nvSpPr>
          <p:spPr bwMode="auto">
            <a:xfrm>
              <a:off x="2839" y="1311"/>
              <a:ext cx="1193" cy="1233"/>
            </a:xfrm>
            <a:custGeom>
              <a:avLst/>
              <a:gdLst>
                <a:gd name="T0" fmla="*/ 0 w 13214"/>
                <a:gd name="T1" fmla="*/ 0 h 20600"/>
                <a:gd name="T2" fmla="*/ 0 w 13214"/>
                <a:gd name="T3" fmla="*/ 0 h 20600"/>
                <a:gd name="T4" fmla="*/ 0 w 13214"/>
                <a:gd name="T5" fmla="*/ 0 h 20600"/>
                <a:gd name="T6" fmla="*/ 0 60000 65536"/>
                <a:gd name="T7" fmla="*/ 0 60000 65536"/>
                <a:gd name="T8" fmla="*/ 0 60000 65536"/>
                <a:gd name="T9" fmla="*/ 0 w 13214"/>
                <a:gd name="T10" fmla="*/ 0 h 20600"/>
                <a:gd name="T11" fmla="*/ 13214 w 13214"/>
                <a:gd name="T12" fmla="*/ 20600 h 20600"/>
              </a:gdLst>
              <a:ahLst/>
              <a:cxnLst>
                <a:cxn ang="T6">
                  <a:pos x="T0" y="T1"/>
                </a:cxn>
                <a:cxn ang="T7">
                  <a:pos x="T2" y="T3"/>
                </a:cxn>
                <a:cxn ang="T8">
                  <a:pos x="T4" y="T5"/>
                </a:cxn>
              </a:cxnLst>
              <a:rect l="T9" t="T10" r="T11" b="T12"/>
              <a:pathLst>
                <a:path w="13214" h="20600" fill="none" extrusionOk="0">
                  <a:moveTo>
                    <a:pt x="6497" y="0"/>
                  </a:moveTo>
                  <a:cubicBezTo>
                    <a:pt x="8926" y="766"/>
                    <a:pt x="11199" y="1955"/>
                    <a:pt x="13213" y="3513"/>
                  </a:cubicBezTo>
                </a:path>
                <a:path w="13214" h="20600" stroke="0" extrusionOk="0">
                  <a:moveTo>
                    <a:pt x="6497" y="0"/>
                  </a:moveTo>
                  <a:cubicBezTo>
                    <a:pt x="8926" y="766"/>
                    <a:pt x="11199" y="1955"/>
                    <a:pt x="13213" y="3513"/>
                  </a:cubicBezTo>
                  <a:lnTo>
                    <a:pt x="0" y="20600"/>
                  </a:lnTo>
                  <a:lnTo>
                    <a:pt x="6497" y="0"/>
                  </a:lnTo>
                  <a:close/>
                </a:path>
              </a:pathLst>
            </a:custGeom>
            <a:noFill/>
            <a:ln w="38100">
              <a:solidFill>
                <a:srgbClr val="FFC000"/>
              </a:solidFill>
              <a:prstDash val="sysDot"/>
              <a:round/>
              <a:headEnd/>
              <a:tailEnd type="triangle" w="med" len="med"/>
            </a:ln>
          </p:spPr>
          <p:txBody>
            <a:bodyPr wrap="none" lIns="87313" tIns="44450" rIns="87313" bIns="44450" anchor="ctr"/>
            <a:lstStyle/>
            <a:p>
              <a:endParaRPr lang="zh-CN" altLang="en-US"/>
            </a:p>
          </p:txBody>
        </p:sp>
      </p:grpSp>
      <p:sp>
        <p:nvSpPr>
          <p:cNvPr id="13" name="Oval 12"/>
          <p:cNvSpPr>
            <a:spLocks noChangeArrowheads="1"/>
          </p:cNvSpPr>
          <p:nvPr/>
        </p:nvSpPr>
        <p:spPr bwMode="auto">
          <a:xfrm>
            <a:off x="1766888" y="1722438"/>
            <a:ext cx="5435600" cy="3603625"/>
          </a:xfrm>
          <a:prstGeom prst="ellipse">
            <a:avLst/>
          </a:prstGeom>
          <a:gradFill rotWithShape="1">
            <a:gsLst>
              <a:gs pos="0">
                <a:schemeClr val="bg2">
                  <a:lumMod val="50000"/>
                </a:schemeClr>
              </a:gs>
              <a:gs pos="72000">
                <a:srgbClr val="002060"/>
              </a:gs>
            </a:gsLst>
            <a:lin ang="5400000" scaled="1"/>
          </a:gradFill>
          <a:ln>
            <a:noFill/>
          </a:ln>
        </p:spPr>
        <p:txBody>
          <a:bodyPr wrap="none" lIns="87313" tIns="44450" rIns="87313" bIns="44450" anchor="ctr"/>
          <a:lstStyle/>
          <a:p>
            <a:pPr>
              <a:defRPr/>
            </a:pPr>
            <a:endParaRPr lang="zh-CN" altLang="zh-CN">
              <a:latin typeface="微软雅黑"/>
            </a:endParaRPr>
          </a:p>
        </p:txBody>
      </p:sp>
      <p:sp>
        <p:nvSpPr>
          <p:cNvPr id="27651" name="Oval 13"/>
          <p:cNvSpPr>
            <a:spLocks noChangeArrowheads="1"/>
          </p:cNvSpPr>
          <p:nvPr/>
        </p:nvSpPr>
        <p:spPr bwMode="auto">
          <a:xfrm>
            <a:off x="1906588" y="1760538"/>
            <a:ext cx="5157787" cy="3278187"/>
          </a:xfrm>
          <a:prstGeom prst="ellipse">
            <a:avLst/>
          </a:prstGeom>
          <a:gradFill rotWithShape="1">
            <a:gsLst>
              <a:gs pos="0">
                <a:srgbClr val="DDDDDD"/>
              </a:gs>
              <a:gs pos="100000">
                <a:srgbClr val="FFFFFF"/>
              </a:gs>
            </a:gsLst>
            <a:path path="shape">
              <a:fillToRect l="50000" t="50000" r="50000" b="50000"/>
            </a:path>
          </a:gradFill>
          <a:ln w="9525">
            <a:noFill/>
            <a:round/>
            <a:headEnd/>
            <a:tailEnd/>
          </a:ln>
        </p:spPr>
        <p:txBody>
          <a:bodyPr wrap="none" lIns="87313" tIns="44450" rIns="87313" bIns="44450" anchor="ctr"/>
          <a:lstStyle/>
          <a:p>
            <a:endParaRPr lang="zh-CN" altLang="zh-CN">
              <a:latin typeface="微软雅黑" charset="-122"/>
            </a:endParaRPr>
          </a:p>
        </p:txBody>
      </p:sp>
      <p:sp>
        <p:nvSpPr>
          <p:cNvPr id="27652" name="Rectangle 77"/>
          <p:cNvSpPr>
            <a:spLocks noChangeArrowheads="1"/>
          </p:cNvSpPr>
          <p:nvPr/>
        </p:nvSpPr>
        <p:spPr bwMode="auto">
          <a:xfrm>
            <a:off x="3889375" y="3094038"/>
            <a:ext cx="1277938" cy="330200"/>
          </a:xfrm>
          <a:prstGeom prst="rect">
            <a:avLst/>
          </a:prstGeom>
          <a:noFill/>
          <a:ln w="9525">
            <a:noFill/>
            <a:miter lim="800000"/>
            <a:headEnd/>
            <a:tailEnd/>
          </a:ln>
        </p:spPr>
        <p:txBody>
          <a:bodyPr wrap="none" lIns="0" tIns="0" rIns="0" bIns="0" anchor="ctr">
            <a:spAutoFit/>
          </a:bodyPr>
          <a:lstStyle/>
          <a:p>
            <a:pPr algn="ctr">
              <a:lnSpc>
                <a:spcPct val="120000"/>
              </a:lnSpc>
            </a:pPr>
            <a:r>
              <a:rPr lang="en-US" altLang="zh-CN" b="1"/>
              <a:t>5</a:t>
            </a:r>
            <a:r>
              <a:rPr lang="zh-CN" altLang="en-US" b="1"/>
              <a:t>大特色功能</a:t>
            </a:r>
          </a:p>
        </p:txBody>
      </p:sp>
      <p:grpSp>
        <p:nvGrpSpPr>
          <p:cNvPr id="27653" name="Group 104"/>
          <p:cNvGrpSpPr>
            <a:grpSpLocks/>
          </p:cNvGrpSpPr>
          <p:nvPr/>
        </p:nvGrpSpPr>
        <p:grpSpPr bwMode="auto">
          <a:xfrm>
            <a:off x="6111875" y="1814513"/>
            <a:ext cx="1844675" cy="1789112"/>
            <a:chOff x="3833" y="1344"/>
            <a:chExt cx="1162" cy="1127"/>
          </a:xfrm>
        </p:grpSpPr>
        <p:sp>
          <p:nvSpPr>
            <p:cNvPr id="27715"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7716"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智能访客</a:t>
              </a:r>
              <a:r>
                <a:rPr lang="en-US" altLang="zh-CN" sz="1600">
                  <a:latin typeface="微软雅黑" charset="-122"/>
                </a:rPr>
                <a:t>QQ</a:t>
              </a:r>
            </a:p>
            <a:p>
              <a:pPr algn="ctr"/>
              <a:r>
                <a:rPr lang="zh-CN" altLang="en-US" sz="1600">
                  <a:latin typeface="微软雅黑" charset="-122"/>
                </a:rPr>
                <a:t>邮件推送</a:t>
              </a:r>
            </a:p>
          </p:txBody>
        </p:sp>
        <p:pic>
          <p:nvPicPr>
            <p:cNvPr id="27717"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7718" name="Group 54"/>
            <p:cNvGrpSpPr>
              <a:grpSpLocks/>
            </p:cNvGrpSpPr>
            <p:nvPr/>
          </p:nvGrpSpPr>
          <p:grpSpPr bwMode="auto">
            <a:xfrm rot="-1297425" flipH="1" flipV="1">
              <a:off x="3990" y="2063"/>
              <a:ext cx="850" cy="204"/>
              <a:chOff x="2532" y="1051"/>
              <a:chExt cx="893" cy="246"/>
            </a:xfrm>
          </p:grpSpPr>
          <p:grpSp>
            <p:nvGrpSpPr>
              <p:cNvPr id="27719" name="Group 55"/>
              <p:cNvGrpSpPr>
                <a:grpSpLocks/>
              </p:cNvGrpSpPr>
              <p:nvPr/>
            </p:nvGrpSpPr>
            <p:grpSpPr bwMode="auto">
              <a:xfrm>
                <a:off x="2532" y="1051"/>
                <a:ext cx="743" cy="185"/>
                <a:chOff x="1565" y="2568"/>
                <a:chExt cx="1118" cy="279"/>
              </a:xfrm>
            </p:grpSpPr>
            <p:sp>
              <p:nvSpPr>
                <p:cNvPr id="27725"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6"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7"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8"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7720" name="Group 60"/>
              <p:cNvGrpSpPr>
                <a:grpSpLocks/>
              </p:cNvGrpSpPr>
              <p:nvPr/>
            </p:nvGrpSpPr>
            <p:grpSpPr bwMode="auto">
              <a:xfrm rot="1353540">
                <a:off x="2682" y="1111"/>
                <a:ext cx="743" cy="186"/>
                <a:chOff x="1565" y="2568"/>
                <a:chExt cx="1118" cy="279"/>
              </a:xfrm>
            </p:grpSpPr>
            <p:sp>
              <p:nvSpPr>
                <p:cNvPr id="27721"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2"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3"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24"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grpSp>
        <p:nvGrpSpPr>
          <p:cNvPr id="27654" name="Group 105"/>
          <p:cNvGrpSpPr>
            <a:grpSpLocks/>
          </p:cNvGrpSpPr>
          <p:nvPr/>
        </p:nvGrpSpPr>
        <p:grpSpPr bwMode="auto">
          <a:xfrm>
            <a:off x="1143000" y="1814513"/>
            <a:ext cx="1844675" cy="1789112"/>
            <a:chOff x="3833" y="1344"/>
            <a:chExt cx="1162" cy="1127"/>
          </a:xfrm>
        </p:grpSpPr>
        <p:sp>
          <p:nvSpPr>
            <p:cNvPr id="27701"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33" name="Oval 52"/>
            <p:cNvSpPr>
              <a:spLocks noChangeArrowheads="1"/>
            </p:cNvSpPr>
            <p:nvPr/>
          </p:nvSpPr>
          <p:spPr bwMode="gray">
            <a:xfrm>
              <a:off x="3921" y="1344"/>
              <a:ext cx="986" cy="978"/>
            </a:xfrm>
            <a:prstGeom prst="ellipse">
              <a:avLst/>
            </a:prstGeom>
            <a:gradFill rotWithShape="1">
              <a:gsLst>
                <a:gs pos="25000">
                  <a:srgbClr val="FFC000"/>
                </a:gs>
                <a:gs pos="77000">
                  <a:schemeClr val="bg2">
                    <a:lumMod val="25000"/>
                  </a:schemeClr>
                </a:gs>
              </a:gsLst>
              <a:lin ang="2700000" scaled="1"/>
            </a:gradFill>
            <a:ln w="9525" algn="ctr">
              <a:solidFill>
                <a:srgbClr val="969696"/>
              </a:solidFill>
              <a:round/>
              <a:headEnd/>
              <a:tailEnd/>
            </a:ln>
          </p:spPr>
          <p:txBody>
            <a:bodyPr wrap="none" anchor="ctr"/>
            <a:lstStyle/>
            <a:p>
              <a:pPr algn="ctr">
                <a:defRPr/>
              </a:pPr>
              <a:r>
                <a:rPr lang="zh-CN" altLang="en-US" sz="1600" b="1">
                  <a:solidFill>
                    <a:schemeClr val="bg1"/>
                  </a:solidFill>
                  <a:latin typeface="微软雅黑" charset="-122"/>
                </a:rPr>
                <a:t>多员工管理</a:t>
              </a:r>
            </a:p>
            <a:p>
              <a:pPr algn="ctr">
                <a:defRPr/>
              </a:pPr>
              <a:r>
                <a:rPr lang="zh-CN" altLang="en-US" sz="1600" b="1">
                  <a:solidFill>
                    <a:schemeClr val="bg1"/>
                  </a:solidFill>
                  <a:latin typeface="微软雅黑" charset="-122"/>
                </a:rPr>
                <a:t>账号设置</a:t>
              </a:r>
            </a:p>
          </p:txBody>
        </p:sp>
        <p:pic>
          <p:nvPicPr>
            <p:cNvPr id="27703"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7704" name="Group 54"/>
            <p:cNvGrpSpPr>
              <a:grpSpLocks/>
            </p:cNvGrpSpPr>
            <p:nvPr/>
          </p:nvGrpSpPr>
          <p:grpSpPr bwMode="auto">
            <a:xfrm rot="-1297425" flipH="1" flipV="1">
              <a:off x="3990" y="2063"/>
              <a:ext cx="850" cy="204"/>
              <a:chOff x="2532" y="1051"/>
              <a:chExt cx="893" cy="246"/>
            </a:xfrm>
          </p:grpSpPr>
          <p:grpSp>
            <p:nvGrpSpPr>
              <p:cNvPr id="27705" name="Group 55"/>
              <p:cNvGrpSpPr>
                <a:grpSpLocks/>
              </p:cNvGrpSpPr>
              <p:nvPr/>
            </p:nvGrpSpPr>
            <p:grpSpPr bwMode="auto">
              <a:xfrm>
                <a:off x="2532" y="1051"/>
                <a:ext cx="743" cy="185"/>
                <a:chOff x="1565" y="2568"/>
                <a:chExt cx="1118" cy="279"/>
              </a:xfrm>
            </p:grpSpPr>
            <p:sp>
              <p:nvSpPr>
                <p:cNvPr id="27711"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12"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13"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14"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7706" name="Group 60"/>
              <p:cNvGrpSpPr>
                <a:grpSpLocks/>
              </p:cNvGrpSpPr>
              <p:nvPr/>
            </p:nvGrpSpPr>
            <p:grpSpPr bwMode="auto">
              <a:xfrm rot="1353540">
                <a:off x="2682" y="1111"/>
                <a:ext cx="743" cy="186"/>
                <a:chOff x="1565" y="2568"/>
                <a:chExt cx="1118" cy="279"/>
              </a:xfrm>
            </p:grpSpPr>
            <p:sp>
              <p:nvSpPr>
                <p:cNvPr id="27707"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08"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09"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10"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grpSp>
        <p:nvGrpSpPr>
          <p:cNvPr id="27655" name="Group 121"/>
          <p:cNvGrpSpPr>
            <a:grpSpLocks/>
          </p:cNvGrpSpPr>
          <p:nvPr/>
        </p:nvGrpSpPr>
        <p:grpSpPr bwMode="auto">
          <a:xfrm>
            <a:off x="1908175" y="3924300"/>
            <a:ext cx="2089150" cy="2025650"/>
            <a:chOff x="3833" y="1344"/>
            <a:chExt cx="1162" cy="1127"/>
          </a:xfrm>
        </p:grpSpPr>
        <p:sp>
          <p:nvSpPr>
            <p:cNvPr id="27687"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7688"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访客信息</a:t>
              </a:r>
            </a:p>
            <a:p>
              <a:pPr algn="ctr"/>
              <a:r>
                <a:rPr lang="zh-CN" altLang="en-US" sz="1600">
                  <a:latin typeface="微软雅黑" charset="-122"/>
                </a:rPr>
                <a:t>分组跟进营销</a:t>
              </a:r>
              <a:endParaRPr lang="en-US" altLang="zh-CN" sz="1600">
                <a:latin typeface="微软雅黑" charset="-122"/>
              </a:endParaRPr>
            </a:p>
          </p:txBody>
        </p:sp>
        <p:pic>
          <p:nvPicPr>
            <p:cNvPr id="27689"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7690" name="Group 54"/>
            <p:cNvGrpSpPr>
              <a:grpSpLocks/>
            </p:cNvGrpSpPr>
            <p:nvPr/>
          </p:nvGrpSpPr>
          <p:grpSpPr bwMode="auto">
            <a:xfrm rot="-1297425" flipH="1" flipV="1">
              <a:off x="3990" y="2063"/>
              <a:ext cx="850" cy="204"/>
              <a:chOff x="2532" y="1051"/>
              <a:chExt cx="893" cy="246"/>
            </a:xfrm>
          </p:grpSpPr>
          <p:grpSp>
            <p:nvGrpSpPr>
              <p:cNvPr id="27691" name="Group 55"/>
              <p:cNvGrpSpPr>
                <a:grpSpLocks/>
              </p:cNvGrpSpPr>
              <p:nvPr/>
            </p:nvGrpSpPr>
            <p:grpSpPr bwMode="auto">
              <a:xfrm>
                <a:off x="2532" y="1051"/>
                <a:ext cx="743" cy="185"/>
                <a:chOff x="1565" y="2568"/>
                <a:chExt cx="1118" cy="279"/>
              </a:xfrm>
            </p:grpSpPr>
            <p:sp>
              <p:nvSpPr>
                <p:cNvPr id="27697"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98"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99"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700"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7692" name="Group 60"/>
              <p:cNvGrpSpPr>
                <a:grpSpLocks/>
              </p:cNvGrpSpPr>
              <p:nvPr/>
            </p:nvGrpSpPr>
            <p:grpSpPr bwMode="auto">
              <a:xfrm rot="1353540">
                <a:off x="2682" y="1111"/>
                <a:ext cx="743" cy="186"/>
                <a:chOff x="1565" y="2568"/>
                <a:chExt cx="1118" cy="279"/>
              </a:xfrm>
            </p:grpSpPr>
            <p:sp>
              <p:nvSpPr>
                <p:cNvPr id="27693"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94"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95"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96"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grpSp>
        <p:nvGrpSpPr>
          <p:cNvPr id="27656" name="Group 136"/>
          <p:cNvGrpSpPr>
            <a:grpSpLocks/>
          </p:cNvGrpSpPr>
          <p:nvPr/>
        </p:nvGrpSpPr>
        <p:grpSpPr bwMode="auto">
          <a:xfrm>
            <a:off x="5076825" y="3924300"/>
            <a:ext cx="2089150" cy="2025650"/>
            <a:chOff x="3833" y="1344"/>
            <a:chExt cx="1162" cy="1127"/>
          </a:xfrm>
        </p:grpSpPr>
        <p:sp>
          <p:nvSpPr>
            <p:cNvPr id="27673"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7674" name="Oval 52"/>
            <p:cNvSpPr>
              <a:spLocks noChangeArrowheads="1"/>
            </p:cNvSpPr>
            <p:nvPr/>
          </p:nvSpPr>
          <p:spPr bwMode="gray">
            <a:xfrm>
              <a:off x="3928" y="1344"/>
              <a:ext cx="986" cy="978"/>
            </a:xfrm>
            <a:prstGeom prst="ellipse">
              <a:avLst/>
            </a:prstGeom>
            <a:gradFill rotWithShape="1">
              <a:gsLst>
                <a:gs pos="0">
                  <a:srgbClr val="0070C0"/>
                </a:gs>
                <a:gs pos="100000">
                  <a:srgbClr val="002060"/>
                </a:gs>
              </a:gsLst>
              <a:lin ang="2700000" scaled="1"/>
            </a:gradFill>
            <a:ln w="9525" algn="ctr">
              <a:solidFill>
                <a:srgbClr val="002060"/>
              </a:solidFill>
              <a:round/>
              <a:headEnd/>
              <a:tailEnd/>
            </a:ln>
          </p:spPr>
          <p:txBody>
            <a:bodyPr wrap="none" anchor="ctr"/>
            <a:lstStyle/>
            <a:p>
              <a:pPr algn="ctr"/>
              <a:r>
                <a:rPr lang="zh-CN" altLang="en-US" sz="1600" b="1">
                  <a:solidFill>
                    <a:schemeClr val="bg1"/>
                  </a:solidFill>
                  <a:latin typeface="微软雅黑" charset="-122"/>
                </a:rPr>
                <a:t>智能</a:t>
              </a:r>
              <a:r>
                <a:rPr lang="en-US" altLang="zh-CN" sz="1600" b="1">
                  <a:solidFill>
                    <a:schemeClr val="bg1"/>
                  </a:solidFill>
                  <a:latin typeface="微软雅黑" charset="-122"/>
                </a:rPr>
                <a:t>QQ</a:t>
              </a:r>
              <a:r>
                <a:rPr lang="zh-CN" altLang="en-US" sz="1600" b="1">
                  <a:solidFill>
                    <a:schemeClr val="bg1"/>
                  </a:solidFill>
                  <a:latin typeface="微软雅黑" charset="-122"/>
                </a:rPr>
                <a:t>临时</a:t>
              </a:r>
            </a:p>
            <a:p>
              <a:pPr algn="ctr"/>
              <a:r>
                <a:rPr lang="zh-CN" altLang="en-US" sz="1600" b="1">
                  <a:solidFill>
                    <a:schemeClr val="bg1"/>
                  </a:solidFill>
                  <a:latin typeface="微软雅黑" charset="-122"/>
                </a:rPr>
                <a:t>会话弹窗</a:t>
              </a:r>
            </a:p>
          </p:txBody>
        </p:sp>
        <p:pic>
          <p:nvPicPr>
            <p:cNvPr id="27675"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7676" name="Group 54"/>
            <p:cNvGrpSpPr>
              <a:grpSpLocks/>
            </p:cNvGrpSpPr>
            <p:nvPr/>
          </p:nvGrpSpPr>
          <p:grpSpPr bwMode="auto">
            <a:xfrm rot="-1297425" flipH="1" flipV="1">
              <a:off x="3990" y="2063"/>
              <a:ext cx="850" cy="204"/>
              <a:chOff x="2532" y="1051"/>
              <a:chExt cx="893" cy="246"/>
            </a:xfrm>
          </p:grpSpPr>
          <p:grpSp>
            <p:nvGrpSpPr>
              <p:cNvPr id="27677" name="Group 55"/>
              <p:cNvGrpSpPr>
                <a:grpSpLocks/>
              </p:cNvGrpSpPr>
              <p:nvPr/>
            </p:nvGrpSpPr>
            <p:grpSpPr bwMode="auto">
              <a:xfrm>
                <a:off x="2532" y="1051"/>
                <a:ext cx="743" cy="185"/>
                <a:chOff x="1565" y="2568"/>
                <a:chExt cx="1118" cy="279"/>
              </a:xfrm>
            </p:grpSpPr>
            <p:sp>
              <p:nvSpPr>
                <p:cNvPr id="27683"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4"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5"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6"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7678" name="Group 60"/>
              <p:cNvGrpSpPr>
                <a:grpSpLocks/>
              </p:cNvGrpSpPr>
              <p:nvPr/>
            </p:nvGrpSpPr>
            <p:grpSpPr bwMode="auto">
              <a:xfrm rot="1353540">
                <a:off x="2682" y="1111"/>
                <a:ext cx="743" cy="186"/>
                <a:chOff x="1565" y="2568"/>
                <a:chExt cx="1118" cy="279"/>
              </a:xfrm>
            </p:grpSpPr>
            <p:sp>
              <p:nvSpPr>
                <p:cNvPr id="27679"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0"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1"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82"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grpSp>
        <p:nvGrpSpPr>
          <p:cNvPr id="27657" name="Group 153"/>
          <p:cNvGrpSpPr>
            <a:grpSpLocks/>
          </p:cNvGrpSpPr>
          <p:nvPr/>
        </p:nvGrpSpPr>
        <p:grpSpPr bwMode="auto">
          <a:xfrm>
            <a:off x="3743325" y="877888"/>
            <a:ext cx="1657350" cy="1606550"/>
            <a:chOff x="3833" y="1344"/>
            <a:chExt cx="1162" cy="1127"/>
          </a:xfrm>
        </p:grpSpPr>
        <p:sp>
          <p:nvSpPr>
            <p:cNvPr id="27659"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7660"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智能抓取</a:t>
              </a:r>
            </a:p>
            <a:p>
              <a:pPr algn="ctr"/>
              <a:r>
                <a:rPr lang="zh-CN" altLang="en-US" sz="1600">
                  <a:latin typeface="微软雅黑" charset="-122"/>
                </a:rPr>
                <a:t>访客</a:t>
              </a:r>
              <a:r>
                <a:rPr lang="en-US" altLang="zh-CN" sz="1600">
                  <a:latin typeface="微软雅黑" charset="-122"/>
                </a:rPr>
                <a:t>QQ</a:t>
              </a:r>
              <a:r>
                <a:rPr lang="zh-CN" altLang="en-US" sz="1600">
                  <a:latin typeface="微软雅黑" charset="-122"/>
                </a:rPr>
                <a:t>信息</a:t>
              </a:r>
            </a:p>
          </p:txBody>
        </p:sp>
        <p:pic>
          <p:nvPicPr>
            <p:cNvPr id="27661"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7662" name="Group 54"/>
            <p:cNvGrpSpPr>
              <a:grpSpLocks/>
            </p:cNvGrpSpPr>
            <p:nvPr/>
          </p:nvGrpSpPr>
          <p:grpSpPr bwMode="auto">
            <a:xfrm rot="-1297425" flipH="1" flipV="1">
              <a:off x="3990" y="2063"/>
              <a:ext cx="850" cy="204"/>
              <a:chOff x="2532" y="1051"/>
              <a:chExt cx="893" cy="246"/>
            </a:xfrm>
          </p:grpSpPr>
          <p:grpSp>
            <p:nvGrpSpPr>
              <p:cNvPr id="27663" name="Group 55"/>
              <p:cNvGrpSpPr>
                <a:grpSpLocks/>
              </p:cNvGrpSpPr>
              <p:nvPr/>
            </p:nvGrpSpPr>
            <p:grpSpPr bwMode="auto">
              <a:xfrm>
                <a:off x="2532" y="1051"/>
                <a:ext cx="743" cy="185"/>
                <a:chOff x="1565" y="2568"/>
                <a:chExt cx="1118" cy="279"/>
              </a:xfrm>
            </p:grpSpPr>
            <p:sp>
              <p:nvSpPr>
                <p:cNvPr id="27669"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70"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71"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72"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7664" name="Group 60"/>
              <p:cNvGrpSpPr>
                <a:grpSpLocks/>
              </p:cNvGrpSpPr>
              <p:nvPr/>
            </p:nvGrpSpPr>
            <p:grpSpPr bwMode="auto">
              <a:xfrm rot="1353540">
                <a:off x="2682" y="1111"/>
                <a:ext cx="743" cy="186"/>
                <a:chOff x="1565" y="2568"/>
                <a:chExt cx="1118" cy="279"/>
              </a:xfrm>
            </p:grpSpPr>
            <p:sp>
              <p:nvSpPr>
                <p:cNvPr id="27665"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66"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67"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7668"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27658" name="Text Box 44"/>
          <p:cNvSpPr txBox="1">
            <a:spLocks noChangeArrowheads="1"/>
          </p:cNvSpPr>
          <p:nvPr/>
        </p:nvSpPr>
        <p:spPr bwMode="auto">
          <a:xfrm>
            <a:off x="539750" y="160338"/>
            <a:ext cx="5530850" cy="579437"/>
          </a:xfrm>
          <a:prstGeom prst="rect">
            <a:avLst/>
          </a:prstGeom>
          <a:noFill/>
          <a:ln w="9525">
            <a:noFill/>
            <a:miter lim="800000"/>
            <a:headEnd/>
            <a:tailEnd/>
          </a:ln>
        </p:spPr>
        <p:txBody>
          <a:bodyPr wrap="none">
            <a:spAutoFit/>
          </a:bodyPr>
          <a:lstStyle/>
          <a:p>
            <a:r>
              <a:rPr lang="zh-CN" altLang="en-US" sz="3200" b="1"/>
              <a:t>三、</a:t>
            </a:r>
            <a:r>
              <a:rPr lang="en-US" altLang="zh-CN" sz="3200" b="1"/>
              <a:t>51</a:t>
            </a:r>
            <a:r>
              <a:rPr lang="zh-CN" altLang="en-US" sz="3200" b="1"/>
              <a:t>统计系统特色功能介绍</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53"/>
          <p:cNvGrpSpPr>
            <a:grpSpLocks/>
          </p:cNvGrpSpPr>
          <p:nvPr/>
        </p:nvGrpSpPr>
        <p:grpSpPr bwMode="auto">
          <a:xfrm>
            <a:off x="900113" y="2476500"/>
            <a:ext cx="1800225" cy="1744663"/>
            <a:chOff x="3833" y="1344"/>
            <a:chExt cx="1162" cy="1127"/>
          </a:xfrm>
        </p:grpSpPr>
        <p:sp>
          <p:nvSpPr>
            <p:cNvPr id="28685"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8686"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智能抓取</a:t>
              </a:r>
            </a:p>
            <a:p>
              <a:pPr algn="ctr"/>
              <a:r>
                <a:rPr lang="zh-CN" altLang="en-US" sz="1600">
                  <a:latin typeface="微软雅黑" charset="-122"/>
                </a:rPr>
                <a:t>访客</a:t>
              </a:r>
              <a:r>
                <a:rPr lang="en-US" altLang="zh-CN" sz="1600">
                  <a:latin typeface="微软雅黑" charset="-122"/>
                </a:rPr>
                <a:t>QQ</a:t>
              </a:r>
              <a:r>
                <a:rPr lang="zh-CN" altLang="en-US" sz="1600">
                  <a:latin typeface="微软雅黑" charset="-122"/>
                </a:rPr>
                <a:t>信息</a:t>
              </a:r>
            </a:p>
          </p:txBody>
        </p:sp>
        <p:pic>
          <p:nvPicPr>
            <p:cNvPr id="28687"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8688" name="Group 54"/>
            <p:cNvGrpSpPr>
              <a:grpSpLocks/>
            </p:cNvGrpSpPr>
            <p:nvPr/>
          </p:nvGrpSpPr>
          <p:grpSpPr bwMode="auto">
            <a:xfrm rot="-1297425" flipH="1" flipV="1">
              <a:off x="3990" y="2063"/>
              <a:ext cx="850" cy="204"/>
              <a:chOff x="2532" y="1051"/>
              <a:chExt cx="893" cy="246"/>
            </a:xfrm>
          </p:grpSpPr>
          <p:grpSp>
            <p:nvGrpSpPr>
              <p:cNvPr id="28689" name="Group 55"/>
              <p:cNvGrpSpPr>
                <a:grpSpLocks/>
              </p:cNvGrpSpPr>
              <p:nvPr/>
            </p:nvGrpSpPr>
            <p:grpSpPr bwMode="auto">
              <a:xfrm>
                <a:off x="2532" y="1051"/>
                <a:ext cx="743" cy="185"/>
                <a:chOff x="1565" y="2568"/>
                <a:chExt cx="1118" cy="279"/>
              </a:xfrm>
            </p:grpSpPr>
            <p:sp>
              <p:nvSpPr>
                <p:cNvPr id="28695"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6"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7"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8"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8690" name="Group 60"/>
              <p:cNvGrpSpPr>
                <a:grpSpLocks/>
              </p:cNvGrpSpPr>
              <p:nvPr/>
            </p:nvGrpSpPr>
            <p:grpSpPr bwMode="auto">
              <a:xfrm rot="1353540">
                <a:off x="2682" y="1111"/>
                <a:ext cx="743" cy="186"/>
                <a:chOff x="1565" y="2568"/>
                <a:chExt cx="1118" cy="279"/>
              </a:xfrm>
            </p:grpSpPr>
            <p:sp>
              <p:nvSpPr>
                <p:cNvPr id="28691"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2"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3"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8694"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28674" name="AutoShape 8"/>
          <p:cNvSpPr>
            <a:spLocks noChangeArrowheads="1"/>
          </p:cNvSpPr>
          <p:nvPr/>
        </p:nvSpPr>
        <p:spPr bwMode="auto">
          <a:xfrm>
            <a:off x="4527550" y="1274763"/>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获取网站访客</a:t>
            </a:r>
            <a:r>
              <a:rPr lang="en-US" altLang="zh-CN" sz="2000" b="1">
                <a:solidFill>
                  <a:schemeClr val="bg1"/>
                </a:solidFill>
                <a:latin typeface="微软雅黑" charset="-122"/>
              </a:rPr>
              <a:t>QQ</a:t>
            </a:r>
            <a:r>
              <a:rPr lang="zh-CN" altLang="en-US" sz="2000" b="1">
                <a:solidFill>
                  <a:schemeClr val="bg1"/>
                </a:solidFill>
                <a:latin typeface="微软雅黑" charset="-122"/>
              </a:rPr>
              <a:t>号码</a:t>
            </a:r>
          </a:p>
        </p:txBody>
      </p:sp>
      <p:sp>
        <p:nvSpPr>
          <p:cNvPr id="28675" name="AutoShape 8"/>
          <p:cNvSpPr>
            <a:spLocks noChangeArrowheads="1"/>
          </p:cNvSpPr>
          <p:nvPr/>
        </p:nvSpPr>
        <p:spPr bwMode="auto">
          <a:xfrm>
            <a:off x="4527550" y="2138363"/>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访客访问网站轨迹跟踪</a:t>
            </a:r>
          </a:p>
        </p:txBody>
      </p:sp>
      <p:sp>
        <p:nvSpPr>
          <p:cNvPr id="28676" name="AutoShape 8"/>
          <p:cNvSpPr>
            <a:spLocks noChangeArrowheads="1"/>
          </p:cNvSpPr>
          <p:nvPr/>
        </p:nvSpPr>
        <p:spPr bwMode="auto">
          <a:xfrm>
            <a:off x="4527550" y="300355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访客搜索关键词及来路</a:t>
            </a:r>
          </a:p>
        </p:txBody>
      </p:sp>
      <p:sp>
        <p:nvSpPr>
          <p:cNvPr id="28677" name="AutoShape 8"/>
          <p:cNvSpPr>
            <a:spLocks noChangeArrowheads="1"/>
          </p:cNvSpPr>
          <p:nvPr/>
        </p:nvSpPr>
        <p:spPr bwMode="auto">
          <a:xfrm>
            <a:off x="4527550" y="386715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获取访客</a:t>
            </a:r>
            <a:r>
              <a:rPr lang="en-US" altLang="zh-CN" sz="2000" b="1">
                <a:solidFill>
                  <a:schemeClr val="bg1"/>
                </a:solidFill>
                <a:latin typeface="微软雅黑" charset="-122"/>
              </a:rPr>
              <a:t>IP</a:t>
            </a:r>
            <a:r>
              <a:rPr lang="zh-CN" altLang="en-US" sz="2000" b="1">
                <a:solidFill>
                  <a:schemeClr val="bg1"/>
                </a:solidFill>
                <a:latin typeface="微软雅黑" charset="-122"/>
              </a:rPr>
              <a:t>及地理位置</a:t>
            </a:r>
          </a:p>
        </p:txBody>
      </p:sp>
      <p:sp>
        <p:nvSpPr>
          <p:cNvPr id="28678" name="AutoShape 8"/>
          <p:cNvSpPr>
            <a:spLocks noChangeArrowheads="1"/>
          </p:cNvSpPr>
          <p:nvPr/>
        </p:nvSpPr>
        <p:spPr bwMode="auto">
          <a:xfrm>
            <a:off x="4527550" y="473075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一键联系访客</a:t>
            </a:r>
            <a:r>
              <a:rPr lang="en-US" altLang="zh-CN" sz="2000" b="1">
                <a:solidFill>
                  <a:schemeClr val="bg1"/>
                </a:solidFill>
                <a:latin typeface="微软雅黑" charset="-122"/>
              </a:rPr>
              <a:t>QQ</a:t>
            </a:r>
          </a:p>
        </p:txBody>
      </p:sp>
      <p:sp>
        <p:nvSpPr>
          <p:cNvPr id="28679" name="Line 18"/>
          <p:cNvSpPr>
            <a:spLocks noChangeShapeType="1"/>
          </p:cNvSpPr>
          <p:nvPr/>
        </p:nvSpPr>
        <p:spPr bwMode="auto">
          <a:xfrm flipV="1">
            <a:off x="2727325" y="3357563"/>
            <a:ext cx="1700213" cy="4762"/>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8680" name="Line 18"/>
          <p:cNvSpPr>
            <a:spLocks noChangeShapeType="1"/>
          </p:cNvSpPr>
          <p:nvPr/>
        </p:nvSpPr>
        <p:spPr bwMode="auto">
          <a:xfrm>
            <a:off x="2727325" y="3362325"/>
            <a:ext cx="1727200" cy="8651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8681" name="Line 18"/>
          <p:cNvSpPr>
            <a:spLocks noChangeShapeType="1"/>
          </p:cNvSpPr>
          <p:nvPr/>
        </p:nvSpPr>
        <p:spPr bwMode="auto">
          <a:xfrm>
            <a:off x="2727325" y="3362325"/>
            <a:ext cx="1727200" cy="165735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8682" name="Text Box 34"/>
          <p:cNvSpPr txBox="1">
            <a:spLocks noChangeArrowheads="1"/>
          </p:cNvSpPr>
          <p:nvPr/>
        </p:nvSpPr>
        <p:spPr bwMode="auto">
          <a:xfrm>
            <a:off x="539750" y="160338"/>
            <a:ext cx="7113588" cy="579437"/>
          </a:xfrm>
          <a:prstGeom prst="rect">
            <a:avLst/>
          </a:prstGeom>
          <a:noFill/>
          <a:ln w="9525">
            <a:noFill/>
            <a:miter lim="800000"/>
            <a:headEnd/>
            <a:tailEnd/>
          </a:ln>
        </p:spPr>
        <p:txBody>
          <a:bodyPr wrap="none">
            <a:spAutoFit/>
          </a:bodyPr>
          <a:lstStyle/>
          <a:p>
            <a:r>
              <a:rPr lang="en-US" altLang="zh-CN" sz="3200" b="1"/>
              <a:t>51</a:t>
            </a:r>
            <a:r>
              <a:rPr lang="zh-CN" altLang="en-US" sz="3200" b="1"/>
              <a:t>统计系统</a:t>
            </a:r>
            <a:r>
              <a:rPr lang="en-US" altLang="zh-CN" sz="3200" b="1"/>
              <a:t>-</a:t>
            </a:r>
            <a:r>
              <a:rPr lang="zh-CN" altLang="en-US" sz="3200" b="1"/>
              <a:t>智能抓取网站访客</a:t>
            </a:r>
            <a:r>
              <a:rPr lang="en-US" altLang="zh-CN" sz="3200" b="1"/>
              <a:t>QQ</a:t>
            </a:r>
            <a:r>
              <a:rPr lang="zh-CN" altLang="en-US" sz="3200" b="1"/>
              <a:t>信息</a:t>
            </a:r>
          </a:p>
        </p:txBody>
      </p:sp>
      <p:sp>
        <p:nvSpPr>
          <p:cNvPr id="28683" name="Line 18"/>
          <p:cNvSpPr>
            <a:spLocks noChangeShapeType="1"/>
          </p:cNvSpPr>
          <p:nvPr/>
        </p:nvSpPr>
        <p:spPr bwMode="auto">
          <a:xfrm flipV="1">
            <a:off x="2700338" y="2565400"/>
            <a:ext cx="1727200" cy="792163"/>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8684" name="Line 18"/>
          <p:cNvSpPr>
            <a:spLocks noChangeShapeType="1"/>
          </p:cNvSpPr>
          <p:nvPr/>
        </p:nvSpPr>
        <p:spPr bwMode="auto">
          <a:xfrm flipV="1">
            <a:off x="2700338" y="1628775"/>
            <a:ext cx="1727200" cy="17287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8"/>
          <p:cNvSpPr>
            <a:spLocks noChangeArrowheads="1"/>
          </p:cNvSpPr>
          <p:nvPr/>
        </p:nvSpPr>
        <p:spPr bwMode="auto">
          <a:xfrm>
            <a:off x="4527550" y="1268413"/>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智能自动向访客推送邮件</a:t>
            </a:r>
          </a:p>
        </p:txBody>
      </p:sp>
      <p:sp>
        <p:nvSpPr>
          <p:cNvPr id="29698" name="AutoShape 8"/>
          <p:cNvSpPr>
            <a:spLocks noChangeArrowheads="1"/>
          </p:cNvSpPr>
          <p:nvPr/>
        </p:nvSpPr>
        <p:spPr bwMode="auto">
          <a:xfrm>
            <a:off x="4527550" y="2132013"/>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领先</a:t>
            </a:r>
            <a:r>
              <a:rPr lang="en-US" altLang="zh-CN" sz="2000" b="1">
                <a:solidFill>
                  <a:schemeClr val="bg1"/>
                </a:solidFill>
                <a:latin typeface="微软雅黑" charset="-122"/>
              </a:rPr>
              <a:t>WEB</a:t>
            </a:r>
            <a:r>
              <a:rPr lang="zh-CN" altLang="en-US" sz="2000" b="1">
                <a:solidFill>
                  <a:schemeClr val="bg1"/>
                </a:solidFill>
                <a:latin typeface="微软雅黑" charset="-122"/>
              </a:rPr>
              <a:t>模拟人工发信技术</a:t>
            </a:r>
            <a:endParaRPr lang="en-US" altLang="zh-CN" sz="2000" b="1">
              <a:solidFill>
                <a:schemeClr val="bg1"/>
              </a:solidFill>
              <a:latin typeface="微软雅黑" charset="-122"/>
            </a:endParaRPr>
          </a:p>
        </p:txBody>
      </p:sp>
      <p:sp>
        <p:nvSpPr>
          <p:cNvPr id="29699" name="AutoShape 8"/>
          <p:cNvSpPr>
            <a:spLocks noChangeArrowheads="1"/>
          </p:cNvSpPr>
          <p:nvPr/>
        </p:nvSpPr>
        <p:spPr bwMode="auto">
          <a:xfrm>
            <a:off x="4527550" y="29972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en-US" altLang="zh-CN" sz="2000" b="1">
                <a:solidFill>
                  <a:schemeClr val="bg1"/>
                </a:solidFill>
                <a:latin typeface="微软雅黑" charset="-122"/>
              </a:rPr>
              <a:t>SMTP</a:t>
            </a:r>
            <a:r>
              <a:rPr lang="zh-CN" altLang="en-US" sz="2000" b="1">
                <a:solidFill>
                  <a:schemeClr val="bg1"/>
                </a:solidFill>
                <a:latin typeface="微软雅黑" charset="-122"/>
              </a:rPr>
              <a:t>投递</a:t>
            </a:r>
            <a:r>
              <a:rPr lang="en-US" altLang="zh-CN" sz="2000" b="1">
                <a:solidFill>
                  <a:schemeClr val="bg1"/>
                </a:solidFill>
                <a:latin typeface="微软雅黑" charset="-122"/>
              </a:rPr>
              <a:t>-</a:t>
            </a:r>
            <a:r>
              <a:rPr lang="zh-CN" altLang="en-US" sz="2000" b="1">
                <a:solidFill>
                  <a:schemeClr val="bg1"/>
                </a:solidFill>
                <a:latin typeface="微软雅黑" charset="-122"/>
              </a:rPr>
              <a:t>支持企业邮箱</a:t>
            </a:r>
          </a:p>
        </p:txBody>
      </p:sp>
      <p:sp>
        <p:nvSpPr>
          <p:cNvPr id="29700" name="AutoShape 8"/>
          <p:cNvSpPr>
            <a:spLocks noChangeArrowheads="1"/>
          </p:cNvSpPr>
          <p:nvPr/>
        </p:nvSpPr>
        <p:spPr bwMode="auto">
          <a:xfrm>
            <a:off x="4527550" y="38608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同一</a:t>
            </a:r>
            <a:r>
              <a:rPr lang="en-US" altLang="zh-CN" sz="2000" b="1">
                <a:solidFill>
                  <a:schemeClr val="bg1"/>
                </a:solidFill>
                <a:latin typeface="微软雅黑" charset="-122"/>
              </a:rPr>
              <a:t>QQ</a:t>
            </a:r>
            <a:r>
              <a:rPr lang="zh-CN" altLang="en-US" sz="2000" b="1">
                <a:solidFill>
                  <a:schemeClr val="bg1"/>
                </a:solidFill>
                <a:latin typeface="微软雅黑" charset="-122"/>
              </a:rPr>
              <a:t>号</a:t>
            </a:r>
            <a:r>
              <a:rPr lang="en-US" altLang="zh-CN" sz="2000" b="1">
                <a:solidFill>
                  <a:schemeClr val="bg1"/>
                </a:solidFill>
                <a:latin typeface="微软雅黑" charset="-122"/>
              </a:rPr>
              <a:t>24</a:t>
            </a:r>
            <a:r>
              <a:rPr lang="zh-CN" altLang="en-US" sz="2000" b="1">
                <a:solidFill>
                  <a:schemeClr val="bg1"/>
                </a:solidFill>
                <a:latin typeface="微软雅黑" charset="-122"/>
              </a:rPr>
              <a:t>小时仅发一次</a:t>
            </a:r>
          </a:p>
        </p:txBody>
      </p:sp>
      <p:sp>
        <p:nvSpPr>
          <p:cNvPr id="29701" name="AutoShape 8"/>
          <p:cNvSpPr>
            <a:spLocks noChangeArrowheads="1"/>
          </p:cNvSpPr>
          <p:nvPr/>
        </p:nvSpPr>
        <p:spPr bwMode="auto">
          <a:xfrm>
            <a:off x="4527550" y="47244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支持系统后台手动推送邮件</a:t>
            </a:r>
          </a:p>
        </p:txBody>
      </p:sp>
      <p:sp>
        <p:nvSpPr>
          <p:cNvPr id="29702" name="Line 18"/>
          <p:cNvSpPr>
            <a:spLocks noChangeShapeType="1"/>
          </p:cNvSpPr>
          <p:nvPr/>
        </p:nvSpPr>
        <p:spPr bwMode="auto">
          <a:xfrm>
            <a:off x="2727325" y="3355975"/>
            <a:ext cx="1700213" cy="15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9703" name="Line 18"/>
          <p:cNvSpPr>
            <a:spLocks noChangeShapeType="1"/>
          </p:cNvSpPr>
          <p:nvPr/>
        </p:nvSpPr>
        <p:spPr bwMode="auto">
          <a:xfrm>
            <a:off x="2727325" y="3355975"/>
            <a:ext cx="1727200" cy="8651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9704" name="Line 18"/>
          <p:cNvSpPr>
            <a:spLocks noChangeShapeType="1"/>
          </p:cNvSpPr>
          <p:nvPr/>
        </p:nvSpPr>
        <p:spPr bwMode="auto">
          <a:xfrm>
            <a:off x="2727325" y="3355975"/>
            <a:ext cx="1727200" cy="165735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grpSp>
        <p:nvGrpSpPr>
          <p:cNvPr id="29705" name="Group 104"/>
          <p:cNvGrpSpPr>
            <a:grpSpLocks/>
          </p:cNvGrpSpPr>
          <p:nvPr/>
        </p:nvGrpSpPr>
        <p:grpSpPr bwMode="auto">
          <a:xfrm>
            <a:off x="782638" y="2492375"/>
            <a:ext cx="1844675" cy="1789113"/>
            <a:chOff x="3833" y="1344"/>
            <a:chExt cx="1162" cy="1127"/>
          </a:xfrm>
        </p:grpSpPr>
        <p:sp>
          <p:nvSpPr>
            <p:cNvPr id="29709"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29710"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智能访客</a:t>
              </a:r>
              <a:r>
                <a:rPr lang="en-US" altLang="zh-CN" sz="1600">
                  <a:latin typeface="微软雅黑" charset="-122"/>
                </a:rPr>
                <a:t>QQ</a:t>
              </a:r>
            </a:p>
            <a:p>
              <a:pPr algn="ctr"/>
              <a:r>
                <a:rPr lang="zh-CN" altLang="en-US" sz="1600">
                  <a:latin typeface="微软雅黑" charset="-122"/>
                </a:rPr>
                <a:t>邮件推送</a:t>
              </a:r>
            </a:p>
          </p:txBody>
        </p:sp>
        <p:pic>
          <p:nvPicPr>
            <p:cNvPr id="29711"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29712" name="Group 54"/>
            <p:cNvGrpSpPr>
              <a:grpSpLocks/>
            </p:cNvGrpSpPr>
            <p:nvPr/>
          </p:nvGrpSpPr>
          <p:grpSpPr bwMode="auto">
            <a:xfrm rot="-1297425" flipH="1" flipV="1">
              <a:off x="3990" y="2063"/>
              <a:ext cx="850" cy="204"/>
              <a:chOff x="2532" y="1051"/>
              <a:chExt cx="893" cy="246"/>
            </a:xfrm>
          </p:grpSpPr>
          <p:grpSp>
            <p:nvGrpSpPr>
              <p:cNvPr id="29713" name="Group 55"/>
              <p:cNvGrpSpPr>
                <a:grpSpLocks/>
              </p:cNvGrpSpPr>
              <p:nvPr/>
            </p:nvGrpSpPr>
            <p:grpSpPr bwMode="auto">
              <a:xfrm>
                <a:off x="2532" y="1051"/>
                <a:ext cx="743" cy="185"/>
                <a:chOff x="1565" y="2568"/>
                <a:chExt cx="1118" cy="279"/>
              </a:xfrm>
            </p:grpSpPr>
            <p:sp>
              <p:nvSpPr>
                <p:cNvPr id="29719"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20"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21"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22"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29714" name="Group 60"/>
              <p:cNvGrpSpPr>
                <a:grpSpLocks/>
              </p:cNvGrpSpPr>
              <p:nvPr/>
            </p:nvGrpSpPr>
            <p:grpSpPr bwMode="auto">
              <a:xfrm rot="1353540">
                <a:off x="2682" y="1111"/>
                <a:ext cx="743" cy="186"/>
                <a:chOff x="1565" y="2568"/>
                <a:chExt cx="1118" cy="279"/>
              </a:xfrm>
            </p:grpSpPr>
            <p:sp>
              <p:nvSpPr>
                <p:cNvPr id="29715"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16"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17"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29718"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29706" name="Text Box 59"/>
          <p:cNvSpPr txBox="1">
            <a:spLocks noChangeArrowheads="1"/>
          </p:cNvSpPr>
          <p:nvPr/>
        </p:nvSpPr>
        <p:spPr bwMode="auto">
          <a:xfrm>
            <a:off x="539750" y="160338"/>
            <a:ext cx="6297613" cy="579437"/>
          </a:xfrm>
          <a:prstGeom prst="rect">
            <a:avLst/>
          </a:prstGeom>
          <a:noFill/>
          <a:ln w="9525">
            <a:noFill/>
            <a:miter lim="800000"/>
            <a:headEnd/>
            <a:tailEnd/>
          </a:ln>
        </p:spPr>
        <p:txBody>
          <a:bodyPr wrap="none">
            <a:spAutoFit/>
          </a:bodyPr>
          <a:lstStyle/>
          <a:p>
            <a:r>
              <a:rPr lang="en-US" altLang="zh-CN" sz="3200" b="1"/>
              <a:t>51</a:t>
            </a:r>
            <a:r>
              <a:rPr lang="zh-CN" altLang="en-US" sz="3200" b="1"/>
              <a:t>统计系统</a:t>
            </a:r>
            <a:r>
              <a:rPr lang="en-US" altLang="zh-CN" sz="3200" b="1"/>
              <a:t>-</a:t>
            </a:r>
            <a:r>
              <a:rPr lang="zh-CN" altLang="en-US" sz="3200" b="1"/>
              <a:t>智能访客</a:t>
            </a:r>
            <a:r>
              <a:rPr lang="en-US" altLang="zh-CN" sz="3200" b="1"/>
              <a:t>QQ</a:t>
            </a:r>
            <a:r>
              <a:rPr lang="zh-CN" altLang="en-US" sz="3200" b="1"/>
              <a:t>邮件推送</a:t>
            </a:r>
          </a:p>
        </p:txBody>
      </p:sp>
      <p:sp>
        <p:nvSpPr>
          <p:cNvPr id="29707" name="Line 18"/>
          <p:cNvSpPr>
            <a:spLocks noChangeShapeType="1"/>
          </p:cNvSpPr>
          <p:nvPr/>
        </p:nvSpPr>
        <p:spPr bwMode="auto">
          <a:xfrm flipV="1">
            <a:off x="2700338" y="2493963"/>
            <a:ext cx="1754187" cy="86360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29708" name="Line 18"/>
          <p:cNvSpPr>
            <a:spLocks noChangeShapeType="1"/>
          </p:cNvSpPr>
          <p:nvPr/>
        </p:nvSpPr>
        <p:spPr bwMode="auto">
          <a:xfrm flipV="1">
            <a:off x="2700338" y="1630363"/>
            <a:ext cx="1754187" cy="172720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utoShape 8"/>
          <p:cNvSpPr>
            <a:spLocks noChangeArrowheads="1"/>
          </p:cNvSpPr>
          <p:nvPr/>
        </p:nvSpPr>
        <p:spPr bwMode="auto">
          <a:xfrm>
            <a:off x="4527550" y="21336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科学分组访客信息</a:t>
            </a:r>
          </a:p>
        </p:txBody>
      </p:sp>
      <p:sp>
        <p:nvSpPr>
          <p:cNvPr id="30722" name="AutoShape 8"/>
          <p:cNvSpPr>
            <a:spLocks noChangeArrowheads="1"/>
          </p:cNvSpPr>
          <p:nvPr/>
        </p:nvSpPr>
        <p:spPr bwMode="auto">
          <a:xfrm>
            <a:off x="4527550" y="29972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对各分组有序跟进营销</a:t>
            </a:r>
          </a:p>
        </p:txBody>
      </p:sp>
      <p:sp>
        <p:nvSpPr>
          <p:cNvPr id="30723" name="AutoShape 8"/>
          <p:cNvSpPr>
            <a:spLocks noChangeArrowheads="1"/>
          </p:cNvSpPr>
          <p:nvPr/>
        </p:nvSpPr>
        <p:spPr bwMode="auto">
          <a:xfrm>
            <a:off x="4527550" y="3862388"/>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访客</a:t>
            </a:r>
            <a:r>
              <a:rPr lang="en-US" altLang="zh-CN" sz="2000" b="1">
                <a:solidFill>
                  <a:schemeClr val="bg1"/>
                </a:solidFill>
                <a:latin typeface="微软雅黑" charset="-122"/>
              </a:rPr>
              <a:t>QQ</a:t>
            </a:r>
            <a:r>
              <a:rPr lang="zh-CN" altLang="en-US" sz="2000" b="1">
                <a:solidFill>
                  <a:schemeClr val="bg1"/>
                </a:solidFill>
                <a:latin typeface="微软雅黑" charset="-122"/>
              </a:rPr>
              <a:t>数据库营销</a:t>
            </a:r>
          </a:p>
        </p:txBody>
      </p:sp>
      <p:sp>
        <p:nvSpPr>
          <p:cNvPr id="30724" name="Line 18"/>
          <p:cNvSpPr>
            <a:spLocks noChangeShapeType="1"/>
          </p:cNvSpPr>
          <p:nvPr/>
        </p:nvSpPr>
        <p:spPr bwMode="auto">
          <a:xfrm>
            <a:off x="2727325" y="3355975"/>
            <a:ext cx="1700213" cy="15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30725" name="Line 18"/>
          <p:cNvSpPr>
            <a:spLocks noChangeShapeType="1"/>
          </p:cNvSpPr>
          <p:nvPr/>
        </p:nvSpPr>
        <p:spPr bwMode="auto">
          <a:xfrm>
            <a:off x="2727325" y="3355975"/>
            <a:ext cx="1727200" cy="8651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grpSp>
        <p:nvGrpSpPr>
          <p:cNvPr id="30726" name="Group 136"/>
          <p:cNvGrpSpPr>
            <a:grpSpLocks/>
          </p:cNvGrpSpPr>
          <p:nvPr/>
        </p:nvGrpSpPr>
        <p:grpSpPr bwMode="auto">
          <a:xfrm>
            <a:off x="611188" y="2339975"/>
            <a:ext cx="2089150" cy="2025650"/>
            <a:chOff x="3833" y="1344"/>
            <a:chExt cx="1162" cy="1127"/>
          </a:xfrm>
        </p:grpSpPr>
        <p:sp>
          <p:nvSpPr>
            <p:cNvPr id="30729"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30730" name="Oval 52"/>
            <p:cNvSpPr>
              <a:spLocks noChangeArrowheads="1"/>
            </p:cNvSpPr>
            <p:nvPr/>
          </p:nvSpPr>
          <p:spPr bwMode="gray">
            <a:xfrm>
              <a:off x="3928" y="1344"/>
              <a:ext cx="986" cy="978"/>
            </a:xfrm>
            <a:prstGeom prst="ellipse">
              <a:avLst/>
            </a:prstGeom>
            <a:gradFill rotWithShape="1">
              <a:gsLst>
                <a:gs pos="0">
                  <a:srgbClr val="0070C0"/>
                </a:gs>
                <a:gs pos="100000">
                  <a:srgbClr val="002060"/>
                </a:gs>
              </a:gsLst>
              <a:lin ang="2700000" scaled="1"/>
            </a:gradFill>
            <a:ln w="9525" algn="ctr">
              <a:solidFill>
                <a:srgbClr val="002060"/>
              </a:solidFill>
              <a:round/>
              <a:headEnd/>
              <a:tailEnd/>
            </a:ln>
          </p:spPr>
          <p:txBody>
            <a:bodyPr wrap="none" anchor="ctr"/>
            <a:lstStyle/>
            <a:p>
              <a:pPr algn="ctr"/>
              <a:r>
                <a:rPr lang="zh-CN" altLang="en-US" sz="1600" b="1">
                  <a:solidFill>
                    <a:schemeClr val="bg1"/>
                  </a:solidFill>
                  <a:latin typeface="微软雅黑" charset="-122"/>
                </a:rPr>
                <a:t>访客</a:t>
              </a:r>
              <a:r>
                <a:rPr lang="en-US" altLang="zh-CN" sz="1600" b="1">
                  <a:solidFill>
                    <a:schemeClr val="bg1"/>
                  </a:solidFill>
                  <a:latin typeface="微软雅黑" charset="-122"/>
                </a:rPr>
                <a:t>QQ</a:t>
              </a:r>
            </a:p>
            <a:p>
              <a:pPr algn="ctr"/>
              <a:r>
                <a:rPr lang="zh-CN" altLang="en-US" sz="1600" b="1">
                  <a:solidFill>
                    <a:schemeClr val="bg1"/>
                  </a:solidFill>
                  <a:latin typeface="微软雅黑" charset="-122"/>
                </a:rPr>
                <a:t>分组跟进</a:t>
              </a:r>
            </a:p>
          </p:txBody>
        </p:sp>
        <p:pic>
          <p:nvPicPr>
            <p:cNvPr id="30731"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30732" name="Group 54"/>
            <p:cNvGrpSpPr>
              <a:grpSpLocks/>
            </p:cNvGrpSpPr>
            <p:nvPr/>
          </p:nvGrpSpPr>
          <p:grpSpPr bwMode="auto">
            <a:xfrm rot="-1297425" flipH="1" flipV="1">
              <a:off x="3990" y="2063"/>
              <a:ext cx="850" cy="204"/>
              <a:chOff x="2532" y="1051"/>
              <a:chExt cx="893" cy="246"/>
            </a:xfrm>
          </p:grpSpPr>
          <p:grpSp>
            <p:nvGrpSpPr>
              <p:cNvPr id="30733" name="Group 55"/>
              <p:cNvGrpSpPr>
                <a:grpSpLocks/>
              </p:cNvGrpSpPr>
              <p:nvPr/>
            </p:nvGrpSpPr>
            <p:grpSpPr bwMode="auto">
              <a:xfrm>
                <a:off x="2532" y="1051"/>
                <a:ext cx="743" cy="185"/>
                <a:chOff x="1565" y="2568"/>
                <a:chExt cx="1118" cy="279"/>
              </a:xfrm>
            </p:grpSpPr>
            <p:sp>
              <p:nvSpPr>
                <p:cNvPr id="30739"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40"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41"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42"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30734" name="Group 60"/>
              <p:cNvGrpSpPr>
                <a:grpSpLocks/>
              </p:cNvGrpSpPr>
              <p:nvPr/>
            </p:nvGrpSpPr>
            <p:grpSpPr bwMode="auto">
              <a:xfrm rot="1353540">
                <a:off x="2682" y="1111"/>
                <a:ext cx="743" cy="186"/>
                <a:chOff x="1565" y="2568"/>
                <a:chExt cx="1118" cy="279"/>
              </a:xfrm>
            </p:grpSpPr>
            <p:sp>
              <p:nvSpPr>
                <p:cNvPr id="30735"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36"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37"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0738"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30727" name="Text Box 44"/>
          <p:cNvSpPr txBox="1">
            <a:spLocks noChangeArrowheads="1"/>
          </p:cNvSpPr>
          <p:nvPr/>
        </p:nvSpPr>
        <p:spPr bwMode="auto">
          <a:xfrm>
            <a:off x="539750" y="160338"/>
            <a:ext cx="5481638" cy="579437"/>
          </a:xfrm>
          <a:prstGeom prst="rect">
            <a:avLst/>
          </a:prstGeom>
          <a:noFill/>
          <a:ln w="9525">
            <a:noFill/>
            <a:miter lim="800000"/>
            <a:headEnd/>
            <a:tailEnd/>
          </a:ln>
        </p:spPr>
        <p:txBody>
          <a:bodyPr wrap="none">
            <a:spAutoFit/>
          </a:bodyPr>
          <a:lstStyle/>
          <a:p>
            <a:r>
              <a:rPr lang="en-US" altLang="zh-CN" sz="3200" b="1"/>
              <a:t>51</a:t>
            </a:r>
            <a:r>
              <a:rPr lang="zh-CN" altLang="en-US" sz="3200" b="1"/>
              <a:t>统计系统</a:t>
            </a:r>
            <a:r>
              <a:rPr lang="en-US" altLang="zh-CN" sz="3200" b="1"/>
              <a:t>-</a:t>
            </a:r>
            <a:r>
              <a:rPr lang="zh-CN" altLang="en-US" sz="3200" b="1"/>
              <a:t>访客</a:t>
            </a:r>
            <a:r>
              <a:rPr lang="en-US" altLang="zh-CN" sz="3200" b="1"/>
              <a:t>QQ</a:t>
            </a:r>
            <a:r>
              <a:rPr lang="zh-CN" altLang="en-US" sz="3200" b="1"/>
              <a:t>分组跟进</a:t>
            </a:r>
          </a:p>
        </p:txBody>
      </p:sp>
      <p:sp>
        <p:nvSpPr>
          <p:cNvPr id="30728" name="Line 18"/>
          <p:cNvSpPr>
            <a:spLocks noChangeShapeType="1"/>
          </p:cNvSpPr>
          <p:nvPr/>
        </p:nvSpPr>
        <p:spPr bwMode="auto">
          <a:xfrm flipV="1">
            <a:off x="2700338" y="2492375"/>
            <a:ext cx="1754187" cy="8651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8"/>
          <p:cNvSpPr>
            <a:spLocks noChangeArrowheads="1"/>
          </p:cNvSpPr>
          <p:nvPr/>
        </p:nvSpPr>
        <p:spPr bwMode="auto">
          <a:xfrm>
            <a:off x="4527550" y="21336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自动</a:t>
            </a:r>
            <a:r>
              <a:rPr lang="en-US" altLang="zh-CN" sz="2000" b="1">
                <a:solidFill>
                  <a:schemeClr val="bg1"/>
                </a:solidFill>
                <a:latin typeface="微软雅黑" charset="-122"/>
              </a:rPr>
              <a:t>QQ</a:t>
            </a:r>
            <a:r>
              <a:rPr lang="zh-CN" altLang="en-US" sz="2000" b="1">
                <a:solidFill>
                  <a:schemeClr val="bg1"/>
                </a:solidFill>
                <a:latin typeface="微软雅黑" charset="-122"/>
              </a:rPr>
              <a:t>临时会话弹窗</a:t>
            </a:r>
          </a:p>
        </p:txBody>
      </p:sp>
      <p:sp>
        <p:nvSpPr>
          <p:cNvPr id="31746" name="AutoShape 8"/>
          <p:cNvSpPr>
            <a:spLocks noChangeArrowheads="1"/>
          </p:cNvSpPr>
          <p:nvPr/>
        </p:nvSpPr>
        <p:spPr bwMode="auto">
          <a:xfrm>
            <a:off x="4527550" y="2997200"/>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可设置弹窗延迟时间</a:t>
            </a:r>
          </a:p>
        </p:txBody>
      </p:sp>
      <p:sp>
        <p:nvSpPr>
          <p:cNvPr id="31747" name="AutoShape 8"/>
          <p:cNvSpPr>
            <a:spLocks noChangeArrowheads="1"/>
          </p:cNvSpPr>
          <p:nvPr/>
        </p:nvSpPr>
        <p:spPr bwMode="auto">
          <a:xfrm>
            <a:off x="4527550" y="3862388"/>
            <a:ext cx="3284538" cy="714375"/>
          </a:xfrm>
          <a:prstGeom prst="roundRect">
            <a:avLst>
              <a:gd name="adj" fmla="val 24375"/>
            </a:avLst>
          </a:prstGeom>
          <a:gradFill rotWithShape="1">
            <a:gsLst>
              <a:gs pos="0">
                <a:srgbClr val="002060"/>
              </a:gs>
              <a:gs pos="100000">
                <a:srgbClr val="0070C0"/>
              </a:gs>
            </a:gsLst>
            <a:lin ang="5400000" scaled="1"/>
          </a:gradFill>
          <a:ln w="9525">
            <a:noFill/>
            <a:round/>
            <a:headEnd/>
            <a:tailEnd/>
          </a:ln>
        </p:spPr>
        <p:txBody>
          <a:bodyPr wrap="none" anchor="ctr"/>
          <a:lstStyle/>
          <a:p>
            <a:pPr algn="ctr"/>
            <a:r>
              <a:rPr lang="zh-CN" altLang="en-US" sz="2000" b="1">
                <a:solidFill>
                  <a:schemeClr val="bg1"/>
                </a:solidFill>
                <a:latin typeface="微软雅黑" charset="-122"/>
              </a:rPr>
              <a:t>设置同一访客弹窗间隔时间</a:t>
            </a:r>
          </a:p>
        </p:txBody>
      </p:sp>
      <p:sp>
        <p:nvSpPr>
          <p:cNvPr id="31748" name="Line 18"/>
          <p:cNvSpPr>
            <a:spLocks noChangeShapeType="1"/>
          </p:cNvSpPr>
          <p:nvPr/>
        </p:nvSpPr>
        <p:spPr bwMode="auto">
          <a:xfrm>
            <a:off x="2727325" y="3355975"/>
            <a:ext cx="1700213" cy="15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
        <p:nvSpPr>
          <p:cNvPr id="31749" name="Line 18"/>
          <p:cNvSpPr>
            <a:spLocks noChangeShapeType="1"/>
          </p:cNvSpPr>
          <p:nvPr/>
        </p:nvSpPr>
        <p:spPr bwMode="auto">
          <a:xfrm>
            <a:off x="2727325" y="3355975"/>
            <a:ext cx="1727200" cy="865188"/>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grpSp>
        <p:nvGrpSpPr>
          <p:cNvPr id="31750" name="Group 121"/>
          <p:cNvGrpSpPr>
            <a:grpSpLocks/>
          </p:cNvGrpSpPr>
          <p:nvPr/>
        </p:nvGrpSpPr>
        <p:grpSpPr bwMode="auto">
          <a:xfrm>
            <a:off x="611188" y="2349500"/>
            <a:ext cx="2089150" cy="2025650"/>
            <a:chOff x="3833" y="1344"/>
            <a:chExt cx="1162" cy="1127"/>
          </a:xfrm>
        </p:grpSpPr>
        <p:sp>
          <p:nvSpPr>
            <p:cNvPr id="31753" name="Oval 48"/>
            <p:cNvSpPr>
              <a:spLocks noChangeArrowheads="1"/>
            </p:cNvSpPr>
            <p:nvPr/>
          </p:nvSpPr>
          <p:spPr bwMode="auto">
            <a:xfrm>
              <a:off x="3833" y="1979"/>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a:latin typeface="微软雅黑" charset="-122"/>
              </a:endParaRPr>
            </a:p>
          </p:txBody>
        </p:sp>
        <p:sp>
          <p:nvSpPr>
            <p:cNvPr id="31754" name="Oval 52"/>
            <p:cNvSpPr>
              <a:spLocks noChangeArrowheads="1"/>
            </p:cNvSpPr>
            <p:nvPr/>
          </p:nvSpPr>
          <p:spPr bwMode="gray">
            <a:xfrm>
              <a:off x="3921" y="1344"/>
              <a:ext cx="986" cy="978"/>
            </a:xfrm>
            <a:prstGeom prst="ellipse">
              <a:avLst/>
            </a:prstGeom>
            <a:gradFill rotWithShape="1">
              <a:gsLst>
                <a:gs pos="0">
                  <a:srgbClr val="F8F8F8"/>
                </a:gs>
                <a:gs pos="100000">
                  <a:srgbClr val="C0C0C0"/>
                </a:gs>
              </a:gsLst>
              <a:lin ang="2700000" scaled="1"/>
            </a:gradFill>
            <a:ln w="9525" algn="ctr">
              <a:solidFill>
                <a:srgbClr val="969696"/>
              </a:solidFill>
              <a:round/>
              <a:headEnd/>
              <a:tailEnd/>
            </a:ln>
          </p:spPr>
          <p:txBody>
            <a:bodyPr wrap="none" anchor="ctr"/>
            <a:lstStyle/>
            <a:p>
              <a:pPr algn="ctr"/>
              <a:r>
                <a:rPr lang="zh-CN" altLang="en-US" sz="1600">
                  <a:latin typeface="微软雅黑" charset="-122"/>
                </a:rPr>
                <a:t>智能</a:t>
              </a:r>
              <a:r>
                <a:rPr lang="en-US" altLang="zh-CN" sz="1600">
                  <a:latin typeface="微软雅黑" charset="-122"/>
                </a:rPr>
                <a:t>QQ</a:t>
              </a:r>
            </a:p>
            <a:p>
              <a:pPr algn="ctr"/>
              <a:r>
                <a:rPr lang="zh-CN" altLang="en-US" sz="1600">
                  <a:latin typeface="微软雅黑" charset="-122"/>
                </a:rPr>
                <a:t>临时会话弹窗</a:t>
              </a:r>
            </a:p>
          </p:txBody>
        </p:sp>
        <p:pic>
          <p:nvPicPr>
            <p:cNvPr id="31755" name="Picture 53" descr="Picture2"/>
            <p:cNvPicPr>
              <a:picLocks noChangeAspect="1" noChangeArrowheads="1"/>
            </p:cNvPicPr>
            <p:nvPr/>
          </p:nvPicPr>
          <p:blipFill>
            <a:blip r:embed="rId2"/>
            <a:srcRect/>
            <a:stretch>
              <a:fillRect/>
            </a:stretch>
          </p:blipFill>
          <p:spPr bwMode="gray">
            <a:xfrm>
              <a:off x="4022" y="1344"/>
              <a:ext cx="784" cy="345"/>
            </a:xfrm>
            <a:prstGeom prst="rect">
              <a:avLst/>
            </a:prstGeom>
            <a:noFill/>
            <a:ln w="9525">
              <a:noFill/>
              <a:miter lim="800000"/>
              <a:headEnd/>
              <a:tailEnd/>
            </a:ln>
          </p:spPr>
        </p:pic>
        <p:grpSp>
          <p:nvGrpSpPr>
            <p:cNvPr id="31756" name="Group 54"/>
            <p:cNvGrpSpPr>
              <a:grpSpLocks/>
            </p:cNvGrpSpPr>
            <p:nvPr/>
          </p:nvGrpSpPr>
          <p:grpSpPr bwMode="auto">
            <a:xfrm rot="-1297425" flipH="1" flipV="1">
              <a:off x="3990" y="2063"/>
              <a:ext cx="850" cy="204"/>
              <a:chOff x="2532" y="1051"/>
              <a:chExt cx="893" cy="246"/>
            </a:xfrm>
          </p:grpSpPr>
          <p:grpSp>
            <p:nvGrpSpPr>
              <p:cNvPr id="31757" name="Group 55"/>
              <p:cNvGrpSpPr>
                <a:grpSpLocks/>
              </p:cNvGrpSpPr>
              <p:nvPr/>
            </p:nvGrpSpPr>
            <p:grpSpPr bwMode="auto">
              <a:xfrm>
                <a:off x="2532" y="1051"/>
                <a:ext cx="743" cy="185"/>
                <a:chOff x="1565" y="2568"/>
                <a:chExt cx="1118" cy="279"/>
              </a:xfrm>
            </p:grpSpPr>
            <p:sp>
              <p:nvSpPr>
                <p:cNvPr id="31763" name="AutoShape 56"/>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4" name="AutoShape 57"/>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5" name="AutoShape 58"/>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6" name="AutoShape 59"/>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nvGrpSpPr>
              <p:cNvPr id="31758" name="Group 60"/>
              <p:cNvGrpSpPr>
                <a:grpSpLocks/>
              </p:cNvGrpSpPr>
              <p:nvPr/>
            </p:nvGrpSpPr>
            <p:grpSpPr bwMode="auto">
              <a:xfrm rot="1353540">
                <a:off x="2682" y="1111"/>
                <a:ext cx="743" cy="186"/>
                <a:chOff x="1565" y="2568"/>
                <a:chExt cx="1118" cy="279"/>
              </a:xfrm>
            </p:grpSpPr>
            <p:sp>
              <p:nvSpPr>
                <p:cNvPr id="31759" name="AutoShape 61"/>
                <p:cNvSpPr>
                  <a:spLocks noChangeArrowheads="1"/>
                </p:cNvSpPr>
                <p:nvPr/>
              </p:nvSpPr>
              <p:spPr bwMode="ltGray">
                <a:xfrm rot="5263130">
                  <a:off x="1859"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0" name="AutoShape 62"/>
                <p:cNvSpPr>
                  <a:spLocks noChangeArrowheads="1"/>
                </p:cNvSpPr>
                <p:nvPr/>
              </p:nvSpPr>
              <p:spPr bwMode="ltGray">
                <a:xfrm rot="6078281">
                  <a:off x="1995" y="227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1" name="AutoShape 63"/>
                <p:cNvSpPr>
                  <a:spLocks noChangeArrowheads="1"/>
                </p:cNvSpPr>
                <p:nvPr/>
              </p:nvSpPr>
              <p:spPr bwMode="ltGray">
                <a:xfrm rot="6373927">
                  <a:off x="2071" y="229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sp>
              <p:nvSpPr>
                <p:cNvPr id="31762" name="AutoShape 64"/>
                <p:cNvSpPr>
                  <a:spLocks noChangeArrowheads="1"/>
                </p:cNvSpPr>
                <p:nvPr/>
              </p:nvSpPr>
              <p:spPr bwMode="ltGray">
                <a:xfrm rot="6906312">
                  <a:off x="2161" y="2326"/>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a:latin typeface="微软雅黑" charset="-122"/>
                  </a:endParaRPr>
                </a:p>
              </p:txBody>
            </p:sp>
          </p:grpSp>
        </p:grpSp>
      </p:grpSp>
      <p:sp>
        <p:nvSpPr>
          <p:cNvPr id="31751" name="Text Box 40"/>
          <p:cNvSpPr txBox="1">
            <a:spLocks noChangeArrowheads="1"/>
          </p:cNvSpPr>
          <p:nvPr/>
        </p:nvSpPr>
        <p:spPr bwMode="auto">
          <a:xfrm>
            <a:off x="539750" y="160338"/>
            <a:ext cx="6297613" cy="579437"/>
          </a:xfrm>
          <a:prstGeom prst="rect">
            <a:avLst/>
          </a:prstGeom>
          <a:noFill/>
          <a:ln w="9525">
            <a:noFill/>
            <a:miter lim="800000"/>
            <a:headEnd/>
            <a:tailEnd/>
          </a:ln>
        </p:spPr>
        <p:txBody>
          <a:bodyPr wrap="none">
            <a:spAutoFit/>
          </a:bodyPr>
          <a:lstStyle/>
          <a:p>
            <a:r>
              <a:rPr lang="en-US" altLang="zh-CN" sz="3200" b="1"/>
              <a:t>51</a:t>
            </a:r>
            <a:r>
              <a:rPr lang="zh-CN" altLang="en-US" sz="3200" b="1"/>
              <a:t>统计系统</a:t>
            </a:r>
            <a:r>
              <a:rPr lang="en-US" altLang="zh-CN" sz="3200" b="1"/>
              <a:t>-</a:t>
            </a:r>
            <a:r>
              <a:rPr lang="zh-CN" altLang="en-US" sz="3200" b="1"/>
              <a:t>智能</a:t>
            </a:r>
            <a:r>
              <a:rPr lang="en-US" altLang="zh-CN" sz="3200" b="1"/>
              <a:t>QQ</a:t>
            </a:r>
            <a:r>
              <a:rPr lang="zh-CN" altLang="en-US" sz="3200" b="1"/>
              <a:t>临时会话弹窗</a:t>
            </a:r>
          </a:p>
        </p:txBody>
      </p:sp>
      <p:sp>
        <p:nvSpPr>
          <p:cNvPr id="31752" name="Line 18"/>
          <p:cNvSpPr>
            <a:spLocks noChangeShapeType="1"/>
          </p:cNvSpPr>
          <p:nvPr/>
        </p:nvSpPr>
        <p:spPr bwMode="auto">
          <a:xfrm flipV="1">
            <a:off x="2700338" y="2493963"/>
            <a:ext cx="1754187" cy="863600"/>
          </a:xfrm>
          <a:prstGeom prst="line">
            <a:avLst/>
          </a:prstGeom>
          <a:noFill/>
          <a:ln w="19050" cap="rnd">
            <a:solidFill>
              <a:srgbClr val="4A452A"/>
            </a:solidFill>
            <a:prstDash val="sysDot"/>
            <a:round/>
            <a:headEnd type="oval" w="med" len="med"/>
            <a:tailEnd type="triangle" w="med" len="med"/>
          </a:ln>
        </p:spPr>
        <p:txBody>
          <a:bodyPr wrap="none" anchor="ctr"/>
          <a:lstStyle/>
          <a:p>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我的字体设置">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1215</TotalTime>
  <Words>3231</Words>
  <Application>Microsoft Office PowerPoint</Application>
  <PresentationFormat>全屏显示(4:3)</PresentationFormat>
  <Paragraphs>210</Paragraphs>
  <Slides>21</Slides>
  <Notes>0</Notes>
  <HiddenSlides>0</HiddenSlides>
  <MMClips>0</MMClips>
  <ScaleCrop>false</ScaleCrop>
  <HeadingPairs>
    <vt:vector size="6" baseType="variant">
      <vt:variant>
        <vt:lpstr>已用的字体</vt:lpstr>
      </vt:variant>
      <vt:variant>
        <vt:i4>5</vt:i4>
      </vt:variant>
      <vt:variant>
        <vt:lpstr>演示文稿设计模板</vt:lpstr>
      </vt:variant>
      <vt:variant>
        <vt:i4>14</vt:i4>
      </vt:variant>
      <vt:variant>
        <vt:lpstr>幻灯片标题</vt:lpstr>
      </vt:variant>
      <vt:variant>
        <vt:i4>21</vt:i4>
      </vt:variant>
    </vt:vector>
  </HeadingPairs>
  <TitlesOfParts>
    <vt:vector size="40" baseType="lpstr">
      <vt:lpstr>Arial</vt:lpstr>
      <vt:lpstr>宋体</vt:lpstr>
      <vt:lpstr>微软雅黑</vt:lpstr>
      <vt:lpstr>Calibri</vt:lpstr>
      <vt:lpstr>黑体</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Company>思拓科技</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51统计网-网站访客QQ信息抓取统计系统</dc:title>
  <dc:subject>获取网站访客QQ系统</dc:subject>
  <dc:creator>51统计网：www.51tongi.net</dc:creator>
  <cp:keywords>51统计网,获取网站访客QQ系统</cp:keywords>
  <dc:description>51统计网-网站访客QQ信息抓取统计系统_x000d_
☑.支持所有网站接入统计_x000d_
☑.智能网站访客QQ获取_x000d_
☑.智能访客邮件推送_x000d_
☑.智能QQ临时会话弹窗_x000d_
☑.访客信息分组跟进营销_x000d_
☑.多员工管理账号设置 _x000d_
☑.抓取新访客自动提醒 _x000d_
☑.7*24小时实时监测并获取访客信息 _x000d_
_x000d_
51统计网系统-网络精准主动营销专家</dc:description>
  <cp:lastModifiedBy>易佰科技</cp:lastModifiedBy>
  <cp:revision>89</cp:revision>
  <dcterms:created xsi:type="dcterms:W3CDTF">2012-04-01T13:20:26Z</dcterms:created>
  <dcterms:modified xsi:type="dcterms:W3CDTF">2014-07-26T01:52:05Z</dcterms:modified>
  <cp:category>51统计网销售部</cp:category>
  <cp:contentStatus>最终状态</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