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409" r:id="rId4"/>
    <p:sldId id="410" r:id="rId5"/>
    <p:sldId id="411" r:id="rId6"/>
    <p:sldId id="416" r:id="rId7"/>
    <p:sldId id="426" r:id="rId8"/>
    <p:sldId id="418" r:id="rId9"/>
    <p:sldId id="412" r:id="rId10"/>
    <p:sldId id="419" r:id="rId11"/>
    <p:sldId id="420" r:id="rId12"/>
    <p:sldId id="413" r:id="rId13"/>
    <p:sldId id="421" r:id="rId14"/>
    <p:sldId id="422" r:id="rId15"/>
    <p:sldId id="423" r:id="rId16"/>
    <p:sldId id="414" r:id="rId17"/>
    <p:sldId id="424" r:id="rId18"/>
    <p:sldId id="425" r:id="rId19"/>
    <p:sldId id="415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explosion val="0"/>
          <c:dPt>
            <c:idx val="0"/>
            <c:bubble3D val="0"/>
            <c:spPr>
              <a:solidFill>
                <a:schemeClr val="accent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tx2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65592675125424"/>
                  <c:y val="-0.0980510091731927"/>
                </c:manualLayout>
              </c:layout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3200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90967119549281"/>
                  <c:y val="-0.0796570645196868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116671512776012"/>
                  <c:y val="0.125323378568827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422974935050458"/>
                  <c:y val="0.148605656596415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26796799"/>
        <c:axId val="454569747"/>
      </c:lineChart>
      <c:catAx>
        <c:axId val="26796799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454569747"/>
        <c:crosses val="autoZero"/>
        <c:auto val="1"/>
        <c:lblAlgn val="ctr"/>
        <c:lblOffset val="100"/>
        <c:noMultiLvlLbl val="0"/>
      </c:catAx>
      <c:valAx>
        <c:axId val="4545697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79679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solidFill>
            <a:schemeClr val="accent1">
              <a:lumMod val="75000"/>
            </a:schemeClr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6" Type="http://schemas.openxmlformats.org/officeDocument/2006/relationships/tags" Target="../tags/tag52.xml"/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tags" Target="../tags/tag5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79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4" b="11580"/>
          <a:stretch>
            <a:fillRect/>
          </a:stretch>
        </p:blipFill>
        <p:spPr>
          <a:xfrm>
            <a:off x="635" y="1437005"/>
            <a:ext cx="12191365" cy="5420995"/>
          </a:xfrm>
          <a:prstGeom prst="rect">
            <a:avLst/>
          </a:prstGeom>
          <a:noFill/>
        </p:spPr>
      </p:pic>
      <p:pic>
        <p:nvPicPr>
          <p:cNvPr id="4" name="图片 3" descr="图片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9467850" y="831215"/>
            <a:ext cx="2529840" cy="951230"/>
          </a:xfrm>
          <a:prstGeom prst="rect">
            <a:avLst/>
          </a:prstGeom>
        </p:spPr>
      </p:pic>
      <p:pic>
        <p:nvPicPr>
          <p:cNvPr id="5" name="图片 4" descr="d78eb7dec574628064f38272af7a758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56930" y="77470"/>
            <a:ext cx="2634615" cy="21958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4" b="11580"/>
          <a:stretch>
            <a:fillRect/>
          </a:stretch>
        </p:blipFill>
        <p:spPr>
          <a:xfrm>
            <a:off x="635" y="1437005"/>
            <a:ext cx="12191365" cy="5420995"/>
          </a:xfrm>
          <a:prstGeom prst="rect">
            <a:avLst/>
          </a:prstGeom>
          <a:noFill/>
        </p:spPr>
      </p:pic>
      <p:pic>
        <p:nvPicPr>
          <p:cNvPr id="4" name="图片 3" descr="图片2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  <a:lum contrast="6000"/>
          </a:blip>
          <a:stretch>
            <a:fillRect/>
          </a:stretch>
        </p:blipFill>
        <p:spPr>
          <a:xfrm>
            <a:off x="9467850" y="831215"/>
            <a:ext cx="2529840" cy="951230"/>
          </a:xfrm>
          <a:prstGeom prst="rect">
            <a:avLst/>
          </a:prstGeom>
        </p:spPr>
      </p:pic>
      <p:pic>
        <p:nvPicPr>
          <p:cNvPr id="5" name="图片 4" descr="d78eb7dec574628064f38272af7a758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56930" y="77470"/>
            <a:ext cx="2634615" cy="21958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4" b="26988"/>
          <a:stretch>
            <a:fillRect/>
          </a:stretch>
        </p:blipFill>
        <p:spPr>
          <a:xfrm>
            <a:off x="635" y="2564130"/>
            <a:ext cx="12191365" cy="429387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4" b="26988"/>
          <a:stretch>
            <a:fillRect/>
          </a:stretch>
        </p:blipFill>
        <p:spPr>
          <a:xfrm>
            <a:off x="635" y="2564130"/>
            <a:ext cx="12191365" cy="429387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背景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14" b="33177"/>
          <a:stretch>
            <a:fillRect/>
          </a:stretch>
        </p:blipFill>
        <p:spPr>
          <a:xfrm>
            <a:off x="0" y="3016885"/>
            <a:ext cx="12191365" cy="384111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7.xml"/><Relationship Id="rId16" Type="http://schemas.openxmlformats.org/officeDocument/2006/relationships/tags" Target="../tags/tag46.xml"/><Relationship Id="rId15" Type="http://schemas.openxmlformats.org/officeDocument/2006/relationships/tags" Target="../tags/tag45.xml"/><Relationship Id="rId14" Type="http://schemas.openxmlformats.org/officeDocument/2006/relationships/tags" Target="../tags/tag44.xml"/><Relationship Id="rId13" Type="http://schemas.openxmlformats.org/officeDocument/2006/relationships/tags" Target="../tags/tag43.xml"/><Relationship Id="rId12" Type="http://schemas.openxmlformats.org/officeDocument/2006/relationships/tags" Target="../tags/tag4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99.xml"/><Relationship Id="rId16" Type="http://schemas.openxmlformats.org/officeDocument/2006/relationships/tags" Target="../tags/tag98.xml"/><Relationship Id="rId15" Type="http://schemas.openxmlformats.org/officeDocument/2006/relationships/tags" Target="../tags/tag97.xml"/><Relationship Id="rId14" Type="http://schemas.openxmlformats.org/officeDocument/2006/relationships/tags" Target="../tags/tag96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0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5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chart" Target="../charts/char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329940" y="1814830"/>
            <a:ext cx="553275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7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水墨中国风</a:t>
            </a:r>
            <a:endParaRPr lang="zh-CN" altLang="en-US" sz="7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31135" y="3013710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7660" y="94615"/>
            <a:ext cx="161544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000">
                <a:solidFill>
                  <a:schemeClr val="accent1">
                    <a:lumMod val="75000"/>
                  </a:schemeClr>
                </a:solidFill>
              </a:rPr>
              <a:t>适用于工作汇报</a:t>
            </a:r>
            <a:r>
              <a:rPr lang="en-US" altLang="zh-CN" sz="100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</a:rPr>
              <a:t>总结计划</a:t>
            </a:r>
            <a:endParaRPr lang="zh-CN" altLang="en-US" sz="10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632133" y="1669098"/>
            <a:ext cx="927735" cy="92773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9623" y="2593975"/>
            <a:ext cx="55327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6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3500" y="3888105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36303" y="3515360"/>
            <a:ext cx="531939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Work experience</a:t>
            </a:r>
            <a:endParaRPr lang="zh-CN" altLang="en-US" sz="9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1660" y="1671955"/>
            <a:ext cx="868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叁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47370"/>
            <a:chOff x="1758" y="915"/>
            <a:chExt cx="3214" cy="86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工作经验总结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 experience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0" y="1958340"/>
            <a:ext cx="191770" cy="27990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000230" y="1958340"/>
            <a:ext cx="191770" cy="27990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37965" y="1958340"/>
            <a:ext cx="7734935" cy="279908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rcRect l="47392" t="22420" r="3254" b="5364"/>
          <a:stretch>
            <a:fillRect/>
          </a:stretch>
        </p:blipFill>
        <p:spPr>
          <a:xfrm>
            <a:off x="192405" y="1958340"/>
            <a:ext cx="3845560" cy="27990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9" h="5102">
                <a:moveTo>
                  <a:pt x="0" y="0"/>
                </a:moveTo>
                <a:lnTo>
                  <a:pt x="3879" y="0"/>
                </a:lnTo>
                <a:lnTo>
                  <a:pt x="3879" y="5102"/>
                </a:lnTo>
                <a:lnTo>
                  <a:pt x="0" y="5102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>
                <a:lumMod val="75000"/>
                <a:alpha val="6000"/>
              </a:schemeClr>
            </a:solidFill>
          </a:ln>
        </p:spPr>
      </p:pic>
      <p:sp>
        <p:nvSpPr>
          <p:cNvPr id="19" name="文本框 18"/>
          <p:cNvSpPr txBox="1"/>
          <p:nvPr/>
        </p:nvSpPr>
        <p:spPr>
          <a:xfrm>
            <a:off x="4414520" y="2839720"/>
            <a:ext cx="6981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14520" y="4043680"/>
            <a:ext cx="65462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我见青山多妩媚，料青山见我应如是。情与貌，略相似。</a:t>
            </a:r>
            <a:endParaRPr lang="zh-CN" altLang="en-US" sz="1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414520" y="2159635"/>
            <a:ext cx="3362960" cy="7004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48640" y="5423535"/>
            <a:ext cx="720725" cy="720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89280" y="546163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壹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37640" y="5253355"/>
            <a:ext cx="376364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</a:t>
            </a:r>
            <a:endParaRPr lang="zh-CN" altLang="en-US" sz="1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120890" y="5423535"/>
            <a:ext cx="720725" cy="72072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7160895" y="546100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09890" y="5253355"/>
            <a:ext cx="376364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</a:t>
            </a:r>
            <a:endParaRPr lang="zh-CN" altLang="en-US" sz="1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47370"/>
            <a:chOff x="1758" y="915"/>
            <a:chExt cx="3214" cy="86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工作经验总结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 experience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131" name="椭圆 130"/>
          <p:cNvSpPr/>
          <p:nvPr/>
        </p:nvSpPr>
        <p:spPr>
          <a:xfrm>
            <a:off x="4470400" y="1803400"/>
            <a:ext cx="3251835" cy="3251835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75000"/>
                  <a:alpha val="35000"/>
                </a:schemeClr>
              </a:gs>
              <a:gs pos="81000">
                <a:schemeClr val="accent1">
                  <a:lumMod val="7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4983480" y="2316480"/>
            <a:ext cx="2226945" cy="2226945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  <a:alpha val="35000"/>
                </a:schemeClr>
              </a:gs>
              <a:gs pos="0">
                <a:schemeClr val="accent1">
                  <a:lumMod val="75000"/>
                  <a:alpha val="50000"/>
                </a:schemeClr>
              </a:gs>
            </a:gsLst>
            <a:lin ang="5400000" scaled="1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485130" y="2818130"/>
            <a:ext cx="1223010" cy="1223010"/>
          </a:xfrm>
          <a:prstGeom prst="ellipse">
            <a:avLst/>
          </a:prstGeom>
          <a:gradFill>
            <a:gsLst>
              <a:gs pos="100000">
                <a:schemeClr val="accent1">
                  <a:lumMod val="75000"/>
                  <a:alpha val="0"/>
                </a:schemeClr>
              </a:gs>
              <a:gs pos="0">
                <a:schemeClr val="accent1">
                  <a:lumMod val="75000"/>
                </a:schemeClr>
              </a:gs>
            </a:gsLst>
            <a:lin ang="5400000" scaled="1"/>
          </a:gradFill>
          <a:ln w="25400">
            <a:noFill/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4751705" y="3173095"/>
            <a:ext cx="542925" cy="542925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100000">
                  <a:schemeClr val="accent1">
                    <a:lumMod val="75000"/>
                    <a:alpha val="75000"/>
                  </a:schemeClr>
                </a:gs>
                <a:gs pos="0">
                  <a:schemeClr val="accent1">
                    <a:lumMod val="75000"/>
                    <a:alpha val="85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6480810" y="2265045"/>
            <a:ext cx="542925" cy="542925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100000">
                  <a:schemeClr val="accent1">
                    <a:lumMod val="75000"/>
                    <a:alpha val="75000"/>
                  </a:schemeClr>
                </a:gs>
                <a:gs pos="0">
                  <a:schemeClr val="accent1">
                    <a:lumMod val="75000"/>
                    <a:alpha val="85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95" name="椭圆 94"/>
          <p:cNvSpPr/>
          <p:nvPr/>
        </p:nvSpPr>
        <p:spPr>
          <a:xfrm>
            <a:off x="6480810" y="4051300"/>
            <a:ext cx="542925" cy="542925"/>
          </a:xfrm>
          <a:prstGeom prst="ellipse">
            <a:avLst/>
          </a:prstGeom>
          <a:solidFill>
            <a:schemeClr val="bg1"/>
          </a:solidFill>
          <a:ln w="15875">
            <a:gradFill>
              <a:gsLst>
                <a:gs pos="100000">
                  <a:schemeClr val="accent1">
                    <a:lumMod val="75000"/>
                    <a:alpha val="75000"/>
                  </a:schemeClr>
                </a:gs>
                <a:gs pos="0">
                  <a:schemeClr val="accent1">
                    <a:lumMod val="75000"/>
                    <a:alpha val="85000"/>
                  </a:schemeClr>
                </a:gs>
              </a:gsLst>
              <a:lin ang="5400000" scaled="1"/>
            </a:gradFill>
          </a:ln>
          <a:effectLst>
            <a:outerShdw blurRad="63500" algn="c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28" name="任意多边形 127"/>
          <p:cNvSpPr>
            <a:spLocks noChangeAspect="1"/>
          </p:cNvSpPr>
          <p:nvPr/>
        </p:nvSpPr>
        <p:spPr>
          <a:xfrm>
            <a:off x="5149215" y="4004310"/>
            <a:ext cx="1107440" cy="664845"/>
          </a:xfrm>
          <a:custGeom>
            <a:avLst/>
            <a:gdLst>
              <a:gd name="connsiteX0" fmla="*/ 174942 w 1988260"/>
              <a:gd name="connsiteY0" fmla="*/ 0 h 1193574"/>
              <a:gd name="connsiteX1" fmla="*/ 1563465 w 1988260"/>
              <a:gd name="connsiteY1" fmla="*/ 819195 h 1193574"/>
              <a:gd name="connsiteX2" fmla="*/ 1609135 w 1988260"/>
              <a:gd name="connsiteY2" fmla="*/ 819931 h 1193574"/>
              <a:gd name="connsiteX3" fmla="*/ 1506695 w 1988260"/>
              <a:gd name="connsiteY3" fmla="*/ 740002 h 1193574"/>
              <a:gd name="connsiteX4" fmla="*/ 1733480 w 1988260"/>
              <a:gd name="connsiteY4" fmla="*/ 712008 h 1193574"/>
              <a:gd name="connsiteX5" fmla="*/ 1988260 w 1988260"/>
              <a:gd name="connsiteY5" fmla="*/ 910800 h 1193574"/>
              <a:gd name="connsiteX6" fmla="*/ 1789468 w 1988260"/>
              <a:gd name="connsiteY6" fmla="*/ 1165580 h 1193574"/>
              <a:gd name="connsiteX7" fmla="*/ 1562682 w 1988260"/>
              <a:gd name="connsiteY7" fmla="*/ 1193574 h 1193574"/>
              <a:gd name="connsiteX8" fmla="*/ 1692752 w 1988260"/>
              <a:gd name="connsiteY8" fmla="*/ 1026872 h 1193574"/>
              <a:gd name="connsiteX9" fmla="*/ 1688707 w 1988260"/>
              <a:gd name="connsiteY9" fmla="*/ 1027090 h 1193574"/>
              <a:gd name="connsiteX10" fmla="*/ 0 w 1988260"/>
              <a:gd name="connsiteY10" fmla="*/ 108719 h 119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8260" h="1193574">
                <a:moveTo>
                  <a:pt x="174942" y="0"/>
                </a:moveTo>
                <a:cubicBezTo>
                  <a:pt x="478304" y="488144"/>
                  <a:pt x="999598" y="790379"/>
                  <a:pt x="1563465" y="819195"/>
                </a:cubicBezTo>
                <a:lnTo>
                  <a:pt x="1609135" y="819931"/>
                </a:lnTo>
                <a:lnTo>
                  <a:pt x="1506695" y="740002"/>
                </a:lnTo>
                <a:lnTo>
                  <a:pt x="1733480" y="712008"/>
                </a:lnTo>
                <a:lnTo>
                  <a:pt x="1988260" y="910800"/>
                </a:lnTo>
                <a:lnTo>
                  <a:pt x="1789468" y="1165580"/>
                </a:lnTo>
                <a:lnTo>
                  <a:pt x="1562682" y="1193574"/>
                </a:lnTo>
                <a:lnTo>
                  <a:pt x="1692752" y="1026872"/>
                </a:lnTo>
                <a:lnTo>
                  <a:pt x="1688707" y="1027090"/>
                </a:lnTo>
                <a:cubicBezTo>
                  <a:pt x="1006820" y="1039900"/>
                  <a:pt x="363513" y="693652"/>
                  <a:pt x="0" y="108719"/>
                </a:cubicBezTo>
                <a:close/>
              </a:path>
            </a:pathLst>
          </a:custGeom>
          <a:gradFill flip="none" rotWithShape="1">
            <a:gsLst>
              <a:gs pos="52000">
                <a:schemeClr val="accent1">
                  <a:lumMod val="75000"/>
                </a:schemeClr>
              </a:gs>
              <a:gs pos="81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endParaRPr lang="zh-CN" altLang="en-US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sym typeface="+mn-ea"/>
            </a:endParaRPr>
          </a:p>
        </p:txBody>
      </p:sp>
      <p:sp>
        <p:nvSpPr>
          <p:cNvPr id="129" name="任意多边形 128"/>
          <p:cNvSpPr>
            <a:spLocks noChangeAspect="1"/>
          </p:cNvSpPr>
          <p:nvPr/>
        </p:nvSpPr>
        <p:spPr>
          <a:xfrm rot="14899989">
            <a:off x="6550025" y="3122295"/>
            <a:ext cx="1107440" cy="664845"/>
          </a:xfrm>
          <a:custGeom>
            <a:avLst/>
            <a:gdLst>
              <a:gd name="connsiteX0" fmla="*/ 174942 w 1988260"/>
              <a:gd name="connsiteY0" fmla="*/ 0 h 1193574"/>
              <a:gd name="connsiteX1" fmla="*/ 1563465 w 1988260"/>
              <a:gd name="connsiteY1" fmla="*/ 819195 h 1193574"/>
              <a:gd name="connsiteX2" fmla="*/ 1609135 w 1988260"/>
              <a:gd name="connsiteY2" fmla="*/ 819931 h 1193574"/>
              <a:gd name="connsiteX3" fmla="*/ 1506695 w 1988260"/>
              <a:gd name="connsiteY3" fmla="*/ 740002 h 1193574"/>
              <a:gd name="connsiteX4" fmla="*/ 1733480 w 1988260"/>
              <a:gd name="connsiteY4" fmla="*/ 712008 h 1193574"/>
              <a:gd name="connsiteX5" fmla="*/ 1988260 w 1988260"/>
              <a:gd name="connsiteY5" fmla="*/ 910800 h 1193574"/>
              <a:gd name="connsiteX6" fmla="*/ 1789468 w 1988260"/>
              <a:gd name="connsiteY6" fmla="*/ 1165580 h 1193574"/>
              <a:gd name="connsiteX7" fmla="*/ 1562682 w 1988260"/>
              <a:gd name="connsiteY7" fmla="*/ 1193574 h 1193574"/>
              <a:gd name="connsiteX8" fmla="*/ 1692752 w 1988260"/>
              <a:gd name="connsiteY8" fmla="*/ 1026872 h 1193574"/>
              <a:gd name="connsiteX9" fmla="*/ 1688707 w 1988260"/>
              <a:gd name="connsiteY9" fmla="*/ 1027090 h 1193574"/>
              <a:gd name="connsiteX10" fmla="*/ 0 w 1988260"/>
              <a:gd name="connsiteY10" fmla="*/ 108719 h 119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8260" h="1193574">
                <a:moveTo>
                  <a:pt x="174942" y="0"/>
                </a:moveTo>
                <a:cubicBezTo>
                  <a:pt x="478304" y="488144"/>
                  <a:pt x="999598" y="790379"/>
                  <a:pt x="1563465" y="819195"/>
                </a:cubicBezTo>
                <a:lnTo>
                  <a:pt x="1609135" y="819931"/>
                </a:lnTo>
                <a:lnTo>
                  <a:pt x="1506695" y="740002"/>
                </a:lnTo>
                <a:lnTo>
                  <a:pt x="1733480" y="712008"/>
                </a:lnTo>
                <a:lnTo>
                  <a:pt x="1988260" y="910800"/>
                </a:lnTo>
                <a:lnTo>
                  <a:pt x="1789468" y="1165580"/>
                </a:lnTo>
                <a:lnTo>
                  <a:pt x="1562682" y="1193574"/>
                </a:lnTo>
                <a:lnTo>
                  <a:pt x="1692752" y="1026872"/>
                </a:lnTo>
                <a:lnTo>
                  <a:pt x="1688707" y="1027090"/>
                </a:lnTo>
                <a:cubicBezTo>
                  <a:pt x="1006820" y="1039900"/>
                  <a:pt x="363513" y="693652"/>
                  <a:pt x="0" y="108719"/>
                </a:cubicBezTo>
                <a:close/>
              </a:path>
            </a:pathLst>
          </a:custGeom>
          <a:gradFill flip="none" rotWithShape="1">
            <a:gsLst>
              <a:gs pos="50000">
                <a:schemeClr val="accent1">
                  <a:lumMod val="75000"/>
                </a:schemeClr>
              </a:gs>
              <a:gs pos="80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0" name="任意多边形 129"/>
          <p:cNvSpPr>
            <a:spLocks noChangeAspect="1"/>
          </p:cNvSpPr>
          <p:nvPr/>
        </p:nvSpPr>
        <p:spPr>
          <a:xfrm rot="7217034">
            <a:off x="4963795" y="2241550"/>
            <a:ext cx="1107440" cy="664845"/>
          </a:xfrm>
          <a:custGeom>
            <a:avLst/>
            <a:gdLst>
              <a:gd name="connsiteX0" fmla="*/ 174942 w 1988260"/>
              <a:gd name="connsiteY0" fmla="*/ 0 h 1193574"/>
              <a:gd name="connsiteX1" fmla="*/ 1563465 w 1988260"/>
              <a:gd name="connsiteY1" fmla="*/ 819195 h 1193574"/>
              <a:gd name="connsiteX2" fmla="*/ 1609135 w 1988260"/>
              <a:gd name="connsiteY2" fmla="*/ 819931 h 1193574"/>
              <a:gd name="connsiteX3" fmla="*/ 1506695 w 1988260"/>
              <a:gd name="connsiteY3" fmla="*/ 740002 h 1193574"/>
              <a:gd name="connsiteX4" fmla="*/ 1733480 w 1988260"/>
              <a:gd name="connsiteY4" fmla="*/ 712008 h 1193574"/>
              <a:gd name="connsiteX5" fmla="*/ 1988260 w 1988260"/>
              <a:gd name="connsiteY5" fmla="*/ 910800 h 1193574"/>
              <a:gd name="connsiteX6" fmla="*/ 1789468 w 1988260"/>
              <a:gd name="connsiteY6" fmla="*/ 1165580 h 1193574"/>
              <a:gd name="connsiteX7" fmla="*/ 1562682 w 1988260"/>
              <a:gd name="connsiteY7" fmla="*/ 1193574 h 1193574"/>
              <a:gd name="connsiteX8" fmla="*/ 1692752 w 1988260"/>
              <a:gd name="connsiteY8" fmla="*/ 1026872 h 1193574"/>
              <a:gd name="connsiteX9" fmla="*/ 1688707 w 1988260"/>
              <a:gd name="connsiteY9" fmla="*/ 1027090 h 1193574"/>
              <a:gd name="connsiteX10" fmla="*/ 0 w 1988260"/>
              <a:gd name="connsiteY10" fmla="*/ 108719 h 11935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988260" h="1193574">
                <a:moveTo>
                  <a:pt x="174942" y="0"/>
                </a:moveTo>
                <a:cubicBezTo>
                  <a:pt x="478304" y="488144"/>
                  <a:pt x="999598" y="790379"/>
                  <a:pt x="1563465" y="819195"/>
                </a:cubicBezTo>
                <a:lnTo>
                  <a:pt x="1609135" y="819931"/>
                </a:lnTo>
                <a:lnTo>
                  <a:pt x="1506695" y="740002"/>
                </a:lnTo>
                <a:lnTo>
                  <a:pt x="1733480" y="712008"/>
                </a:lnTo>
                <a:lnTo>
                  <a:pt x="1988260" y="910800"/>
                </a:lnTo>
                <a:lnTo>
                  <a:pt x="1789468" y="1165580"/>
                </a:lnTo>
                <a:lnTo>
                  <a:pt x="1562682" y="1193574"/>
                </a:lnTo>
                <a:lnTo>
                  <a:pt x="1692752" y="1026872"/>
                </a:lnTo>
                <a:lnTo>
                  <a:pt x="1688707" y="1027090"/>
                </a:lnTo>
                <a:cubicBezTo>
                  <a:pt x="1006820" y="1039900"/>
                  <a:pt x="363513" y="693652"/>
                  <a:pt x="0" y="108719"/>
                </a:cubicBezTo>
                <a:close/>
              </a:path>
            </a:pathLst>
          </a:custGeom>
          <a:gradFill flip="none" rotWithShape="1">
            <a:gsLst>
              <a:gs pos="52000">
                <a:schemeClr val="accent1">
                  <a:lumMod val="75000"/>
                </a:schemeClr>
              </a:gs>
              <a:gs pos="81000">
                <a:schemeClr val="accent1">
                  <a:lumMod val="75000"/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508115" y="230632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壹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779010" y="322453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贰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8750" y="40925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叁</a:t>
            </a:r>
            <a:endParaRPr lang="zh-CN" altLang="en-US" sz="2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779385" y="2186940"/>
            <a:ext cx="35312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779385" y="1727835"/>
            <a:ext cx="237109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494270" y="5055235"/>
            <a:ext cx="35312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494270" y="4596130"/>
            <a:ext cx="237109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41045" y="3352800"/>
            <a:ext cx="353123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01190" y="2893695"/>
            <a:ext cx="237109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47370"/>
            <a:chOff x="1758" y="915"/>
            <a:chExt cx="3214" cy="86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工作经验总结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 experience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74345" y="1971040"/>
            <a:ext cx="11242675" cy="4265295"/>
          </a:xfrm>
          <a:prstGeom prst="roundRect">
            <a:avLst>
              <a:gd name="adj" fmla="val 2739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024890" y="2504440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不足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9480" y="3569970"/>
            <a:ext cx="448500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9480" y="5289550"/>
            <a:ext cx="471487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我见青山多妩媚，料青山见我应如是。情与貌，略相似。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19480" y="4752975"/>
            <a:ext cx="226949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问何物、能令公喜？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4890" y="3023870"/>
            <a:ext cx="3076575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>
                    <a:alpha val="13000"/>
                  </a:schemeClr>
                </a:solidFill>
              </a:rPr>
              <a:t>INSUFFICIENT</a:t>
            </a:r>
            <a:endParaRPr lang="zh-CN" altLang="en-US" sz="3200" dirty="0">
              <a:solidFill>
                <a:schemeClr val="bg1">
                  <a:alpha val="13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63055" y="2504440"/>
            <a:ext cx="15544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改进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557645" y="3569970"/>
            <a:ext cx="4485005" cy="106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57645" y="5289550"/>
            <a:ext cx="4714875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我见青山多妩媚，料青山见我应如是。情与貌，略相似。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57645" y="4752975"/>
            <a:ext cx="2269490" cy="414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71450" indent="-171450" algn="l">
              <a:lnSpc>
                <a:spcPct val="150000"/>
              </a:lnSpc>
              <a:buFont typeface="Wingdings" panose="05000000000000000000" charset="0"/>
              <a:buChar char="l"/>
            </a:pPr>
            <a:r>
              <a:rPr lang="zh-CN" altLang="en-US" sz="1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问何物、能令公喜？</a:t>
            </a:r>
            <a:endParaRPr lang="zh-CN" altLang="en-US" sz="1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63055" y="3023870"/>
            <a:ext cx="3929380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dirty="0">
                <a:solidFill>
                  <a:schemeClr val="bg1">
                    <a:alpha val="15000"/>
                  </a:schemeClr>
                </a:solidFill>
                <a:sym typeface="+mn-ea"/>
              </a:rPr>
              <a:t>TO IMPROVE THE</a:t>
            </a:r>
            <a:endParaRPr lang="zh-CN" altLang="en-US" sz="3200" dirty="0">
              <a:solidFill>
                <a:schemeClr val="bg1">
                  <a:alpha val="15000"/>
                </a:schemeClr>
              </a:solidFill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632133" y="1669098"/>
            <a:ext cx="927735" cy="92773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9623" y="2593975"/>
            <a:ext cx="55327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6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3500" y="3888105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36303" y="3515360"/>
            <a:ext cx="5319395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The future work plan</a:t>
            </a:r>
            <a:endParaRPr lang="zh-CN" altLang="en-US" sz="9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1660" y="1671955"/>
            <a:ext cx="868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肆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47370"/>
            <a:chOff x="1758" y="915"/>
            <a:chExt cx="3214" cy="86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未来工作计划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The future work plan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>
            <a:off x="1310005" y="3817620"/>
            <a:ext cx="9572625" cy="0"/>
          </a:xfrm>
          <a:prstGeom prst="line">
            <a:avLst/>
          </a:prstGeom>
          <a:solidFill>
            <a:schemeClr val="accent1">
              <a:lumMod val="75000"/>
            </a:schemeClr>
          </a:solidFill>
          <a:ln w="28575" cmpd="sng">
            <a:solidFill>
              <a:schemeClr val="accent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544445" y="3726815"/>
            <a:ext cx="181610" cy="18161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宋体 SemiBold" panose="0202060000000000000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26635" y="3726815"/>
            <a:ext cx="181610" cy="18161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宋体 SemiBold" panose="02020600000000000000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7108825" y="3726815"/>
            <a:ext cx="181610" cy="18161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宋体 SemiBold" panose="0202060000000000000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9391015" y="3726815"/>
            <a:ext cx="181610" cy="181610"/>
          </a:xfrm>
          <a:prstGeom prst="ellipse">
            <a:avLst/>
          </a:prstGeom>
          <a:solidFill>
            <a:schemeClr val="bg1"/>
          </a:solidFill>
          <a:ln w="444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思源宋体 SemiBold" panose="02020600000000000000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464310" y="1695450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32828" y="2186940"/>
            <a:ext cx="3222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2644140" y="2959100"/>
            <a:ext cx="0" cy="603885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6019800" y="1695450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588318" y="2186940"/>
            <a:ext cx="3222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7199630" y="2959100"/>
            <a:ext cx="0" cy="603885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3736976" y="4726305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305493" y="5217795"/>
            <a:ext cx="3222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916806" y="4122420"/>
            <a:ext cx="0" cy="603885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8301991" y="4726305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7870508" y="5217795"/>
            <a:ext cx="32226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ctr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9481821" y="4122420"/>
            <a:ext cx="0" cy="603885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ot"/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47370"/>
            <a:chOff x="1758" y="915"/>
            <a:chExt cx="3214" cy="86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未来工作计划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/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The future work plan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033145" y="2421255"/>
            <a:ext cx="2663190" cy="2961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3" name="半闭框 12"/>
          <p:cNvSpPr/>
          <p:nvPr/>
        </p:nvSpPr>
        <p:spPr>
          <a:xfrm>
            <a:off x="1033145" y="2421255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5" name="半闭框 4"/>
          <p:cNvSpPr/>
          <p:nvPr/>
        </p:nvSpPr>
        <p:spPr>
          <a:xfrm rot="10800000">
            <a:off x="3338830" y="5114290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1100" y="2865120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41730" y="3509645"/>
            <a:ext cx="24390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0405" y="490982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01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64405" y="2421255"/>
            <a:ext cx="2663190" cy="2961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7" name="半闭框 16"/>
          <p:cNvSpPr/>
          <p:nvPr/>
        </p:nvSpPr>
        <p:spPr>
          <a:xfrm>
            <a:off x="4764405" y="2421255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8" name="半闭框 17"/>
          <p:cNvSpPr/>
          <p:nvPr/>
        </p:nvSpPr>
        <p:spPr>
          <a:xfrm rot="10800000">
            <a:off x="7070090" y="5114290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12360" y="2865120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872990" y="3509645"/>
            <a:ext cx="24390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71665" y="490982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02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95665" y="2421255"/>
            <a:ext cx="2663190" cy="296164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6" name="半闭框 25"/>
          <p:cNvSpPr/>
          <p:nvPr/>
        </p:nvSpPr>
        <p:spPr>
          <a:xfrm>
            <a:off x="8495665" y="2421255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7" name="半闭框 26"/>
          <p:cNvSpPr/>
          <p:nvPr/>
        </p:nvSpPr>
        <p:spPr>
          <a:xfrm rot="10800000">
            <a:off x="10801350" y="5114290"/>
            <a:ext cx="357505" cy="268605"/>
          </a:xfrm>
          <a:prstGeom prst="halfFrame">
            <a:avLst/>
          </a:prstGeom>
          <a:solidFill>
            <a:schemeClr val="bg1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643620" y="2865120"/>
            <a:ext cx="2359660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28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04250" y="3509645"/>
            <a:ext cx="243903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zh-CN" altLang="en-US" sz="12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</a:t>
            </a:r>
            <a:endParaRPr lang="zh-CN" altLang="en-US" sz="12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702925" y="4909820"/>
            <a:ext cx="436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>
                <a:solidFill>
                  <a:schemeClr val="bg1"/>
                </a:solidFill>
              </a:rPr>
              <a:t>03</a:t>
            </a:r>
            <a:endParaRPr lang="en-US" altLang="zh-CN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3209925" y="1814830"/>
            <a:ext cx="577215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7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感谢您的观看</a:t>
            </a:r>
            <a:endParaRPr lang="zh-CN" altLang="en-US" sz="7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3500" y="3013710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487660" y="94615"/>
            <a:ext cx="161544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000">
                <a:solidFill>
                  <a:schemeClr val="accent1">
                    <a:lumMod val="75000"/>
                  </a:schemeClr>
                </a:solidFill>
              </a:rPr>
              <a:t>适用于工作汇报</a:t>
            </a:r>
            <a:r>
              <a:rPr lang="en-US" altLang="zh-CN" sz="1000">
                <a:solidFill>
                  <a:schemeClr val="accent1">
                    <a:lumMod val="75000"/>
                  </a:schemeClr>
                </a:solidFill>
              </a:rPr>
              <a:t>/</a:t>
            </a: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</a:rPr>
              <a:t>总结计划</a:t>
            </a:r>
            <a:endParaRPr lang="zh-CN" altLang="en-US" sz="100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" name="文本框 33"/>
          <p:cNvSpPr txBox="1"/>
          <p:nvPr/>
        </p:nvSpPr>
        <p:spPr>
          <a:xfrm>
            <a:off x="4607560" y="907415"/>
            <a:ext cx="17729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</a:rPr>
              <a:t>目录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 flipH="1">
            <a:off x="6240780" y="1242695"/>
            <a:ext cx="196850" cy="563245"/>
          </a:xfrm>
          <a:prstGeom prst="line">
            <a:avLst/>
          </a:prstGeom>
          <a:ln w="158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305550" y="1345565"/>
            <a:ext cx="18592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</a:rPr>
              <a:t>CONTENTS</a:t>
            </a:r>
            <a:endParaRPr lang="en-US" altLang="zh-CN" sz="2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47620" y="2669540"/>
            <a:ext cx="294322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47620" y="3097530"/>
            <a:ext cx="3133090" cy="361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Working content review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 flipV="1">
            <a:off x="2360930" y="3235325"/>
            <a:ext cx="100330" cy="1003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47850" y="2794000"/>
            <a:ext cx="541655" cy="5416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875155" y="2835275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</a:rPr>
              <a:t>壹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379970" y="2669540"/>
            <a:ext cx="294322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379970" y="3097530"/>
            <a:ext cx="3133090" cy="3619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Market data analysis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5" name="椭圆 14"/>
          <p:cNvSpPr/>
          <p:nvPr/>
        </p:nvSpPr>
        <p:spPr>
          <a:xfrm flipV="1">
            <a:off x="7193280" y="3234690"/>
            <a:ext cx="100330" cy="1003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680200" y="2794000"/>
            <a:ext cx="541655" cy="5416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6707505" y="283464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</a:rPr>
              <a:t>贰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2547620" y="4284980"/>
            <a:ext cx="294322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工作经验总结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547620" y="4712970"/>
            <a:ext cx="3133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Work experience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3" name="椭圆 22"/>
          <p:cNvSpPr/>
          <p:nvPr/>
        </p:nvSpPr>
        <p:spPr>
          <a:xfrm flipV="1">
            <a:off x="2360930" y="4837430"/>
            <a:ext cx="100330" cy="1003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1847850" y="4396740"/>
            <a:ext cx="541655" cy="5416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875155" y="443738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</a:rPr>
              <a:t>叁</a:t>
            </a: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379970" y="4284980"/>
            <a:ext cx="2943225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未来工作计划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79970" y="4712970"/>
            <a:ext cx="31330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16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The future work plan</a:t>
            </a:r>
            <a:endParaRPr lang="zh-CN" altLang="en-US" sz="16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3" name="椭圆 32"/>
          <p:cNvSpPr/>
          <p:nvPr/>
        </p:nvSpPr>
        <p:spPr>
          <a:xfrm flipV="1">
            <a:off x="7193280" y="4837430"/>
            <a:ext cx="100330" cy="10033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6680200" y="4396740"/>
            <a:ext cx="541655" cy="54165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6707505" y="4437380"/>
            <a:ext cx="487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>
                <a:solidFill>
                  <a:schemeClr val="bg1"/>
                </a:solidFill>
              </a:rPr>
              <a:t>肆</a:t>
            </a:r>
            <a:endParaRPr lang="zh-CN" altLang="en-US" sz="240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632133" y="1669098"/>
            <a:ext cx="927735" cy="92773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9623" y="2593975"/>
            <a:ext cx="55327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6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3500" y="3888105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36303" y="3515360"/>
            <a:ext cx="5319395" cy="24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Working content review</a:t>
            </a:r>
            <a:endParaRPr lang="zh-CN" altLang="en-US" sz="9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1660" y="1671955"/>
            <a:ext cx="868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壹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" name="任意多边形 25"/>
          <p:cNvSpPr/>
          <p:nvPr/>
        </p:nvSpPr>
        <p:spPr>
          <a:xfrm>
            <a:off x="4330065" y="2431415"/>
            <a:ext cx="6240780" cy="3211195"/>
          </a:xfrm>
          <a:custGeom>
            <a:avLst/>
            <a:gdLst>
              <a:gd name="connsiteX0" fmla="*/ 0 w 9828"/>
              <a:gd name="connsiteY0" fmla="*/ 0 h 5057"/>
              <a:gd name="connsiteX1" fmla="*/ 9828 w 9828"/>
              <a:gd name="connsiteY1" fmla="*/ 0 h 5057"/>
              <a:gd name="connsiteX2" fmla="*/ 9828 w 9828"/>
              <a:gd name="connsiteY2" fmla="*/ 5057 h 5057"/>
              <a:gd name="connsiteX3" fmla="*/ 0 w 9828"/>
              <a:gd name="connsiteY3" fmla="*/ 5057 h 50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28" h="5057">
                <a:moveTo>
                  <a:pt x="0" y="0"/>
                </a:moveTo>
                <a:lnTo>
                  <a:pt x="9828" y="0"/>
                </a:lnTo>
                <a:lnTo>
                  <a:pt x="9828" y="5057"/>
                </a:lnTo>
                <a:lnTo>
                  <a:pt x="0" y="5057"/>
                </a:lnTo>
              </a:path>
            </a:pathLst>
          </a:custGeom>
          <a:noFill/>
          <a:ln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60070"/>
            <a:chOff x="1758" y="915"/>
            <a:chExt cx="3214" cy="88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工作内容回顾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Working content review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rcRect l="66081" t="22420" r="6525" b="5364"/>
          <a:stretch>
            <a:fillRect/>
          </a:stretch>
        </p:blipFill>
        <p:spPr>
          <a:xfrm>
            <a:off x="1033780" y="1683385"/>
            <a:ext cx="3296285" cy="433578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79" h="5102">
                <a:moveTo>
                  <a:pt x="0" y="0"/>
                </a:moveTo>
                <a:lnTo>
                  <a:pt x="3879" y="0"/>
                </a:lnTo>
                <a:lnTo>
                  <a:pt x="3879" y="5102"/>
                </a:lnTo>
                <a:lnTo>
                  <a:pt x="0" y="5102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>
                <a:lumMod val="75000"/>
                <a:alpha val="21000"/>
              </a:schemeClr>
            </a:solidFill>
          </a:ln>
        </p:spPr>
      </p:pic>
      <p:sp>
        <p:nvSpPr>
          <p:cNvPr id="27" name="文本框 26"/>
          <p:cNvSpPr txBox="1"/>
          <p:nvPr/>
        </p:nvSpPr>
        <p:spPr>
          <a:xfrm>
            <a:off x="4632325" y="2619375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32325" y="3251835"/>
            <a:ext cx="571182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邑中园亭，仆皆为赋此词。一日，独坐停云，水声山色，竞来相娱。意溪山欲援例者，遂作数语，庶几仿佛渊明思亲友之意云。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632325" y="4690745"/>
            <a:ext cx="571182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一尊搔首东窗里。想渊明、《停云》诗就，此时风味。江左沉酣求名者，岂识浊醪妙理。回首叫、云飞风起。不恨古人吾不见，恨古人不见吾狂耳。知我者，二三子。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60070"/>
            <a:chOff x="1758" y="915"/>
            <a:chExt cx="3214" cy="88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工作内容回顾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Working content review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cxnSp>
        <p:nvCxnSpPr>
          <p:cNvPr id="33" name="直接连接符 32"/>
          <p:cNvCxnSpPr>
            <a:stCxn id="32" idx="6"/>
          </p:cNvCxnSpPr>
          <p:nvPr/>
        </p:nvCxnSpPr>
        <p:spPr>
          <a:xfrm>
            <a:off x="3519805" y="3007360"/>
            <a:ext cx="16764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7112635" y="3011805"/>
            <a:ext cx="1746885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2254250" y="2703830"/>
            <a:ext cx="615950" cy="6159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802765" y="2240280"/>
            <a:ext cx="1533525" cy="1533525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658620" y="2096770"/>
            <a:ext cx="1821180" cy="1821180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242185" y="268922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壹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80490" y="4201160"/>
            <a:ext cx="236283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10945" y="4766310"/>
            <a:ext cx="27019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5839460" y="2703830"/>
            <a:ext cx="615950" cy="6159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387340" y="2240280"/>
            <a:ext cx="1533525" cy="1533525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243830" y="2096770"/>
            <a:ext cx="1821180" cy="1821180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7395" y="2703830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贰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973320" y="4201160"/>
            <a:ext cx="236283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803775" y="4766310"/>
            <a:ext cx="27019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9510395" y="2703830"/>
            <a:ext cx="615950" cy="6159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9058275" y="2240280"/>
            <a:ext cx="1533525" cy="1533525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914765" y="2096770"/>
            <a:ext cx="1821180" cy="1821180"/>
          </a:xfrm>
          <a:prstGeom prst="ellipse">
            <a:avLst/>
          </a:prstGeom>
          <a:noFill/>
          <a:ln w="12700">
            <a:solidFill>
              <a:schemeClr val="accent1">
                <a:lumMod val="75000"/>
                <a:alpha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505315" y="2689225"/>
            <a:ext cx="6400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叁</a:t>
            </a:r>
            <a:endParaRPr lang="zh-CN" altLang="en-US" sz="36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636635" y="4201160"/>
            <a:ext cx="2362835" cy="5651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467090" y="4766310"/>
            <a:ext cx="270192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60070"/>
            <a:chOff x="1758" y="915"/>
            <a:chExt cx="3214" cy="882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工作内容回顾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Working content review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961390" y="2255520"/>
            <a:ext cx="2658110" cy="6324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工作内容回顾</a:t>
            </a:r>
            <a:endParaRPr lang="zh-CN" altLang="en-US" sz="32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61390" y="3242310"/>
            <a:ext cx="49168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200000"/>
              </a:lnSpc>
            </a:pPr>
            <a:r>
              <a:rPr lang="zh-CN" altLang="en-US" sz="14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邑中园亭，仆皆为赋此词。一日，独坐停云，水声山色，竞来相娱。意溪山欲援例者，遂作数语，庶几仿佛渊明思亲友之意云。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4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071880" y="6141085"/>
            <a:ext cx="2127885" cy="0"/>
          </a:xfrm>
          <a:prstGeom prst="line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图片 24"/>
          <p:cNvPicPr>
            <a:picLocks noChangeAspect="1"/>
          </p:cNvPicPr>
          <p:nvPr/>
        </p:nvPicPr>
        <p:blipFill>
          <a:blip r:embed="rId1"/>
          <a:srcRect l="48075" t="22420" r="6525" b="5364"/>
          <a:stretch>
            <a:fillRect/>
          </a:stretch>
        </p:blipFill>
        <p:spPr>
          <a:xfrm>
            <a:off x="6480175" y="2101850"/>
            <a:ext cx="5089525" cy="40392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603" h="6828">
                <a:moveTo>
                  <a:pt x="4362" y="3474"/>
                </a:moveTo>
                <a:lnTo>
                  <a:pt x="8603" y="3474"/>
                </a:lnTo>
                <a:lnTo>
                  <a:pt x="8603" y="6828"/>
                </a:lnTo>
                <a:lnTo>
                  <a:pt x="4362" y="6828"/>
                </a:lnTo>
                <a:lnTo>
                  <a:pt x="4362" y="3474"/>
                </a:lnTo>
                <a:close/>
                <a:moveTo>
                  <a:pt x="0" y="3474"/>
                </a:moveTo>
                <a:lnTo>
                  <a:pt x="4242" y="3474"/>
                </a:lnTo>
                <a:lnTo>
                  <a:pt x="4242" y="6828"/>
                </a:lnTo>
                <a:lnTo>
                  <a:pt x="0" y="6828"/>
                </a:lnTo>
                <a:lnTo>
                  <a:pt x="0" y="3474"/>
                </a:lnTo>
                <a:close/>
                <a:moveTo>
                  <a:pt x="4362" y="0"/>
                </a:moveTo>
                <a:lnTo>
                  <a:pt x="8603" y="0"/>
                </a:lnTo>
                <a:lnTo>
                  <a:pt x="8603" y="3354"/>
                </a:lnTo>
                <a:lnTo>
                  <a:pt x="4362" y="3354"/>
                </a:lnTo>
                <a:lnTo>
                  <a:pt x="4362" y="0"/>
                </a:lnTo>
                <a:close/>
                <a:moveTo>
                  <a:pt x="0" y="0"/>
                </a:moveTo>
                <a:lnTo>
                  <a:pt x="4242" y="0"/>
                </a:lnTo>
                <a:lnTo>
                  <a:pt x="4242" y="3354"/>
                </a:lnTo>
                <a:lnTo>
                  <a:pt x="0" y="3354"/>
                </a:lnTo>
                <a:lnTo>
                  <a:pt x="0" y="0"/>
                </a:lnTo>
                <a:close/>
              </a:path>
            </a:pathLst>
          </a:custGeom>
          <a:ln>
            <a:solidFill>
              <a:schemeClr val="accent1">
                <a:lumMod val="75000"/>
                <a:alpha val="21000"/>
              </a:schemeClr>
            </a:solidFill>
          </a:ln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5632133" y="1669098"/>
            <a:ext cx="927735" cy="927735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329623" y="2593975"/>
            <a:ext cx="55327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6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60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03500" y="3888105"/>
            <a:ext cx="69850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甚矣吾衰矣。怅平生、交游零落，只今余几！白发空垂三千丈，一笑人间万事。问何物、能令公喜？我见青山多妩媚，料青山见我应如是。情与貌，略相似。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36303" y="3515360"/>
            <a:ext cx="5319395" cy="2432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Market data analysis</a:t>
            </a:r>
            <a:endParaRPr lang="zh-CN" altLang="en-US" sz="9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61660" y="1671955"/>
            <a:ext cx="8686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5400">
                <a:solidFill>
                  <a:schemeClr val="bg1"/>
                </a:solidFill>
                <a:latin typeface="汉仪全唐诗简" panose="00020600040101010101" charset="-122"/>
                <a:ea typeface="汉仪全唐诗简" panose="00020600040101010101" charset="-122"/>
              </a:rPr>
              <a:t>贰</a:t>
            </a:r>
            <a:endParaRPr lang="zh-CN" altLang="en-US" sz="5400">
              <a:solidFill>
                <a:schemeClr val="bg1"/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60705"/>
            <a:chOff x="1758" y="915"/>
            <a:chExt cx="3214" cy="883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市场数据分析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Market data analysis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sp>
        <p:nvSpPr>
          <p:cNvPr id="3" name="任意多边形 2"/>
          <p:cNvSpPr/>
          <p:nvPr/>
        </p:nvSpPr>
        <p:spPr>
          <a:xfrm>
            <a:off x="3008630" y="2420620"/>
            <a:ext cx="1993265" cy="383540"/>
          </a:xfrm>
          <a:custGeom>
            <a:avLst/>
            <a:gdLst>
              <a:gd name="connisteX0" fmla="*/ 1993265 w 1993265"/>
              <a:gd name="connsiteY0" fmla="*/ 383540 h 383540"/>
              <a:gd name="connisteX1" fmla="*/ 1677035 w 1993265"/>
              <a:gd name="connsiteY1" fmla="*/ 0 h 383540"/>
              <a:gd name="connisteX2" fmla="*/ 0 w 1993265"/>
              <a:gd name="connsiteY2" fmla="*/ 9525 h 3835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993265" h="383540">
                <a:moveTo>
                  <a:pt x="1993265" y="383540"/>
                </a:moveTo>
                <a:lnTo>
                  <a:pt x="1677035" y="0"/>
                </a:lnTo>
                <a:lnTo>
                  <a:pt x="0" y="9525"/>
                </a:ln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3008630" y="3954145"/>
            <a:ext cx="1936115" cy="958850"/>
          </a:xfrm>
          <a:custGeom>
            <a:avLst/>
            <a:gdLst>
              <a:gd name="connisteX0" fmla="*/ 1936115 w 1936115"/>
              <a:gd name="connsiteY0" fmla="*/ 0 h 958850"/>
              <a:gd name="connisteX1" fmla="*/ 1734820 w 1936115"/>
              <a:gd name="connsiteY1" fmla="*/ 958850 h 958850"/>
              <a:gd name="connisteX2" fmla="*/ 0 w 1936115"/>
              <a:gd name="connsiteY2" fmla="*/ 958850 h 9588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1936115" h="958850">
                <a:moveTo>
                  <a:pt x="1936115" y="0"/>
                </a:moveTo>
                <a:lnTo>
                  <a:pt x="1734820" y="958850"/>
                </a:lnTo>
                <a:lnTo>
                  <a:pt x="0" y="958850"/>
                </a:ln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5509895" y="1999615"/>
            <a:ext cx="3134360" cy="517525"/>
          </a:xfrm>
          <a:custGeom>
            <a:avLst/>
            <a:gdLst>
              <a:gd name="connisteX0" fmla="*/ 0 w 3134360"/>
              <a:gd name="connsiteY0" fmla="*/ 517525 h 517525"/>
              <a:gd name="connisteX1" fmla="*/ 316865 w 3134360"/>
              <a:gd name="connsiteY1" fmla="*/ 9525 h 517525"/>
              <a:gd name="connisteX2" fmla="*/ 3134360 w 3134360"/>
              <a:gd name="connsiteY2" fmla="*/ 0 h 51752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3134360" h="517525">
                <a:moveTo>
                  <a:pt x="0" y="517525"/>
                </a:moveTo>
                <a:lnTo>
                  <a:pt x="316865" y="9525"/>
                </a:lnTo>
                <a:lnTo>
                  <a:pt x="3134360" y="0"/>
                </a:ln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6564630" y="4519930"/>
            <a:ext cx="2664460" cy="383540"/>
          </a:xfrm>
          <a:custGeom>
            <a:avLst/>
            <a:gdLst>
              <a:gd name="connisteX0" fmla="*/ 0 w 2664460"/>
              <a:gd name="connsiteY0" fmla="*/ 0 h 383540"/>
              <a:gd name="connisteX1" fmla="*/ 488950 w 2664460"/>
              <a:gd name="connsiteY1" fmla="*/ 383540 h 383540"/>
              <a:gd name="connisteX2" fmla="*/ 2664460 w 2664460"/>
              <a:gd name="connsiteY2" fmla="*/ 364490 h 38354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2664460" h="383540">
                <a:moveTo>
                  <a:pt x="0" y="0"/>
                </a:moveTo>
                <a:lnTo>
                  <a:pt x="488950" y="383540"/>
                </a:lnTo>
                <a:lnTo>
                  <a:pt x="2664460" y="364490"/>
                </a:lnTo>
              </a:path>
            </a:pathLst>
          </a:custGeom>
          <a:noFill/>
          <a:ln w="22225">
            <a:solidFill>
              <a:schemeClr val="accent1">
                <a:lumMod val="75000"/>
              </a:schemeClr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24" name="图表 23"/>
          <p:cNvGraphicFramePr/>
          <p:nvPr/>
        </p:nvGraphicFramePr>
        <p:xfrm>
          <a:off x="3664585" y="1830705"/>
          <a:ext cx="4556760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7876540" y="2075815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876540" y="2593340"/>
            <a:ext cx="33940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56575" y="5098415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56575" y="5615940"/>
            <a:ext cx="33940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01800" y="2625090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65835" y="3142615"/>
            <a:ext cx="33940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37665" y="5098415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1700" y="5615940"/>
            <a:ext cx="339407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r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-635" y="170180"/>
            <a:ext cx="560070" cy="420370"/>
            <a:chOff x="-1" y="268"/>
            <a:chExt cx="882" cy="662"/>
          </a:xfrm>
        </p:grpSpPr>
        <p:sp>
          <p:nvSpPr>
            <p:cNvPr id="2" name="任意多边形 1"/>
            <p:cNvSpPr/>
            <p:nvPr/>
          </p:nvSpPr>
          <p:spPr>
            <a:xfrm>
              <a:off x="-1" y="294"/>
              <a:ext cx="882" cy="636"/>
            </a:xfrm>
            <a:custGeom>
              <a:avLst/>
              <a:gdLst>
                <a:gd name="adj" fmla="val 25000"/>
                <a:gd name="maxAdj" fmla="*/ 100000 w ss"/>
                <a:gd name="a" fmla="pin 0 adj maxAdj"/>
                <a:gd name="x1" fmla="*/ ss a 200000"/>
                <a:gd name="x2" fmla="*/ ss a 100000"/>
                <a:gd name="x6" fmla="+- r 0 x1"/>
                <a:gd name="x5" fmla="+- r 0 x2"/>
                <a:gd name="x3" fmla="*/ x5 1 2"/>
                <a:gd name="x4" fmla="+- r 0 x3"/>
                <a:gd name="il" fmla="*/ wd2 a maxAdj"/>
                <a:gd name="q1" fmla="*/ 5 a maxAdj"/>
                <a:gd name="q2" fmla="+/ 1 q1 12"/>
                <a:gd name="il-1" fmla="*/ q2 w 1"/>
                <a:gd name="it" fmla="*/ q2 h 1"/>
                <a:gd name="ir" fmla="+- r 0 il-1"/>
                <a:gd name="ib" fmla="+- b 0 it"/>
                <a:gd name="q3" fmla="*/ h hc x2"/>
                <a:gd name="y1" fmla="pin 0 q3 h"/>
                <a:gd name="y2" fmla="+- b 0 y1"/>
              </a:gdLst>
              <a:ahLst/>
              <a:cxnLst>
                <a:cxn ang="3">
                  <a:pos x="hc" y="y2"/>
                </a:cxn>
                <a:cxn ang="3">
                  <a:pos x="x4" y="t"/>
                </a:cxn>
                <a:cxn ang="0">
                  <a:pos x="x6" y="vc"/>
                </a:cxn>
                <a:cxn ang="cd4">
                  <a:pos x="x3" y="b"/>
                </a:cxn>
                <a:cxn ang="cd4">
                  <a:pos x="hc" y="y1"/>
                </a:cxn>
                <a:cxn ang="cd2">
                  <a:pos x="x1" y="vc"/>
                </a:cxn>
              </a:cxnLst>
              <a:rect l="l" t="t" r="r" b="b"/>
              <a:pathLst>
                <a:path w="882" h="636">
                  <a:moveTo>
                    <a:pt x="0" y="0"/>
                  </a:moveTo>
                  <a:lnTo>
                    <a:pt x="882" y="0"/>
                  </a:lnTo>
                  <a:lnTo>
                    <a:pt x="723" y="636"/>
                  </a:lnTo>
                  <a:lnTo>
                    <a:pt x="0" y="6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  <p:sp>
          <p:nvSpPr>
            <p:cNvPr id="4" name="平行四边形 3"/>
            <p:cNvSpPr/>
            <p:nvPr/>
          </p:nvSpPr>
          <p:spPr>
            <a:xfrm>
              <a:off x="240" y="268"/>
              <a:ext cx="425" cy="662"/>
            </a:xfrm>
            <a:prstGeom prst="parallelogram">
              <a:avLst>
                <a:gd name="adj" fmla="val 40235"/>
              </a:avLst>
            </a:prstGeom>
            <a:solidFill>
              <a:srgbClr val="FFFFFF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86740" y="108268"/>
            <a:ext cx="2040890" cy="560705"/>
            <a:chOff x="1758" y="915"/>
            <a:chExt cx="3214" cy="883"/>
          </a:xfrm>
        </p:grpSpPr>
        <p:sp>
          <p:nvSpPr>
            <p:cNvPr id="10" name="文本框 9"/>
            <p:cNvSpPr txBox="1"/>
            <p:nvPr/>
          </p:nvSpPr>
          <p:spPr>
            <a:xfrm>
              <a:off x="1758" y="915"/>
              <a:ext cx="3038" cy="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市场数据分析</a:t>
              </a:r>
              <a:endParaRPr lang="zh-CN" altLang="en-US" sz="20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758" y="1415"/>
              <a:ext cx="3214" cy="3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dist">
                <a:lnSpc>
                  <a:spcPct val="110000"/>
                </a:lnSpc>
              </a:pPr>
              <a:r>
                <a:rPr lang="zh-CN" altLang="en-US" sz="900">
                  <a:solidFill>
                    <a:schemeClr val="accent1">
                      <a:lumMod val="75000"/>
                    </a:schemeClr>
                  </a:solidFill>
                  <a:latin typeface="汉仪全唐诗简" panose="00020600040101010101" charset="-122"/>
                  <a:ea typeface="汉仪全唐诗简" panose="00020600040101010101" charset="-122"/>
                  <a:cs typeface="思源宋体 SemiBold" panose="02020600000000000000" charset="-122"/>
                  <a:sym typeface="+mn-ea"/>
                </a:rPr>
                <a:t>Market data analysis</a:t>
              </a:r>
              <a:endParaRPr lang="zh-CN" altLang="en-US" sz="9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endParaRPr>
            </a:p>
          </p:txBody>
        </p:sp>
      </p:grpSp>
      <p:graphicFrame>
        <p:nvGraphicFramePr>
          <p:cNvPr id="3" name="图表 2"/>
          <p:cNvGraphicFramePr/>
          <p:nvPr/>
        </p:nvGraphicFramePr>
        <p:xfrm>
          <a:off x="481330" y="2244725"/>
          <a:ext cx="6149340" cy="38627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文本框 26"/>
          <p:cNvSpPr txBox="1"/>
          <p:nvPr/>
        </p:nvSpPr>
        <p:spPr>
          <a:xfrm>
            <a:off x="6913880" y="2399030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13880" y="3031490"/>
            <a:ext cx="46297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一尊搔首东窗里。想渊明、《停云》诗就，此时风味。江左沉酣求名者，岂识浊醪妙理。回首叫、云飞风起。不恨古人吾不见，恨古人不见吾狂耳。知我者，二三子。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13880" y="4452620"/>
            <a:ext cx="2658110" cy="632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>
              <a:lnSpc>
                <a:spcPct val="110000"/>
              </a:lnSpc>
            </a:pPr>
            <a:r>
              <a:rPr lang="zh-CN" altLang="en-US" sz="3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  <a:cs typeface="思源宋体 SemiBold" panose="02020600000000000000" charset="-122"/>
                <a:sym typeface="+mn-ea"/>
              </a:rPr>
              <a:t>市场数据分析</a:t>
            </a:r>
            <a:endParaRPr lang="zh-CN" altLang="en-US" sz="3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  <a:cs typeface="思源宋体 SemiBold" panose="02020600000000000000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913880" y="5085080"/>
            <a:ext cx="462978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1200">
                <a:solidFill>
                  <a:schemeClr val="accent1">
                    <a:lumMod val="75000"/>
                  </a:schemeClr>
                </a:solidFill>
                <a:latin typeface="汉仪全唐诗简" panose="00020600040101010101" charset="-122"/>
                <a:ea typeface="汉仪全唐诗简" panose="00020600040101010101" charset="-122"/>
              </a:rPr>
              <a:t>一尊搔首东窗里。想渊明、《停云》诗就，此时风味。江左沉酣求名者，岂识浊醪妙理。回首叫、云飞风起。不恨古人吾不见，恨古人不见吾狂耳。知我者，二三子。</a:t>
            </a:r>
            <a:endParaRPr lang="zh-CN" altLang="en-US" sz="1200">
              <a:solidFill>
                <a:schemeClr val="accent1">
                  <a:lumMod val="75000"/>
                </a:schemeClr>
              </a:solidFill>
              <a:latin typeface="汉仪全唐诗简" panose="00020600040101010101" charset="-122"/>
              <a:ea typeface="汉仪全唐诗简" panose="00020600040101010101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119620" y="4233545"/>
            <a:ext cx="4639310" cy="0"/>
          </a:xfrm>
          <a:prstGeom prst="line">
            <a:avLst/>
          </a:prstGeom>
          <a:ln w="12700" cmpd="sng">
            <a:solidFill>
              <a:schemeClr val="accent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1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heme/theme1.xml><?xml version="1.0" encoding="utf-8"?>
<a:theme xmlns:a="http://schemas.openxmlformats.org/drawingml/2006/main" name="Office 主题​​">
  <a:themeElements>
    <a:clrScheme name="莫兰迪">
      <a:dk1>
        <a:srgbClr val="000000"/>
      </a:dk1>
      <a:lt1>
        <a:srgbClr val="FFFFFF"/>
      </a:lt1>
      <a:dk2>
        <a:srgbClr val="C7B9BD"/>
      </a:dk2>
      <a:lt2>
        <a:srgbClr val="CAC7C1"/>
      </a:lt2>
      <a:accent1>
        <a:srgbClr val="A5B0B4"/>
      </a:accent1>
      <a:accent2>
        <a:srgbClr val="9FABC0"/>
      </a:accent2>
      <a:accent3>
        <a:srgbClr val="6F8CA3"/>
      </a:accent3>
      <a:accent4>
        <a:srgbClr val="3F5272"/>
      </a:accent4>
      <a:accent5>
        <a:srgbClr val="4B4F52"/>
      </a:accent5>
      <a:accent6>
        <a:srgbClr val="4C423E"/>
      </a:accent6>
      <a:hlink>
        <a:srgbClr val="41502F"/>
      </a:hlink>
      <a:folHlink>
        <a:srgbClr val="2C1A16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莫兰迪">
      <a:dk1>
        <a:srgbClr val="000000"/>
      </a:dk1>
      <a:lt1>
        <a:srgbClr val="FFFFFF"/>
      </a:lt1>
      <a:dk2>
        <a:srgbClr val="C7B9BD"/>
      </a:dk2>
      <a:lt2>
        <a:srgbClr val="CAC7C1"/>
      </a:lt2>
      <a:accent1>
        <a:srgbClr val="A5B0B4"/>
      </a:accent1>
      <a:accent2>
        <a:srgbClr val="9FABC0"/>
      </a:accent2>
      <a:accent3>
        <a:srgbClr val="6F8CA3"/>
      </a:accent3>
      <a:accent4>
        <a:srgbClr val="3F5272"/>
      </a:accent4>
      <a:accent5>
        <a:srgbClr val="4B4F52"/>
      </a:accent5>
      <a:accent6>
        <a:srgbClr val="4C423E"/>
      </a:accent6>
      <a:hlink>
        <a:srgbClr val="41502F"/>
      </a:hlink>
      <a:folHlink>
        <a:srgbClr val="2C1A16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2838</Words>
  <Application>WPS 演示</Application>
  <PresentationFormat>宽屏</PresentationFormat>
  <Paragraphs>250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Wingdings</vt:lpstr>
      <vt:lpstr>汉仪全唐诗简</vt:lpstr>
      <vt:lpstr>思源宋体 SemiBold</vt:lpstr>
      <vt:lpstr>Arial</vt:lpstr>
      <vt:lpstr>等线</vt:lpstr>
      <vt:lpstr>Arial Unicode MS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铭</cp:lastModifiedBy>
  <cp:revision>152</cp:revision>
  <dcterms:created xsi:type="dcterms:W3CDTF">2019-06-19T02:08:00Z</dcterms:created>
  <dcterms:modified xsi:type="dcterms:W3CDTF">2022-01-13T03:39:45Z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v1.0_mb_oiuwwKY+CfcBZYrQVkuHuw==</vt:lpwstr>
  </property>
  <property fmtid="{D5CDD505-2E9C-101B-9397-08002B2CF9AE}" pid="4" name="ICV">
    <vt:lpwstr>200C9CED6BF84F92A53E5BE8A4C463BE</vt:lpwstr>
  </property>
</Properties>
</file>