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3" r:id="rId3"/>
    <p:sldId id="264" r:id="rId4"/>
    <p:sldId id="265" r:id="rId5"/>
    <p:sldId id="273" r:id="rId6"/>
    <p:sldId id="274" r:id="rId7"/>
    <p:sldId id="275" r:id="rId8"/>
    <p:sldId id="266" r:id="rId9"/>
    <p:sldId id="277" r:id="rId10"/>
    <p:sldId id="278" r:id="rId11"/>
    <p:sldId id="279" r:id="rId12"/>
    <p:sldId id="280" r:id="rId13"/>
    <p:sldId id="267" r:id="rId14"/>
    <p:sldId id="285" r:id="rId15"/>
    <p:sldId id="289" r:id="rId16"/>
    <p:sldId id="291" r:id="rId17"/>
    <p:sldId id="290" r:id="rId18"/>
    <p:sldId id="268" r:id="rId19"/>
    <p:sldId id="293" r:id="rId20"/>
    <p:sldId id="292" r:id="rId21"/>
    <p:sldId id="294" r:id="rId22"/>
    <p:sldId id="286" r:id="rId23"/>
    <p:sldId id="26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D48A"/>
    <a:srgbClr val="389F44"/>
    <a:srgbClr val="4FD960"/>
    <a:srgbClr val="B9F0BF"/>
    <a:srgbClr val="95E8A0"/>
    <a:srgbClr val="80E38D"/>
    <a:srgbClr val="F6FDF7"/>
    <a:srgbClr val="FCFCFC"/>
    <a:srgbClr val="FBFBFB"/>
    <a:srgbClr val="DCF7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20" autoAdjust="0"/>
    <p:restoredTop sz="96424" autoAdjust="0"/>
  </p:normalViewPr>
  <p:slideViewPr>
    <p:cSldViewPr snapToGrid="0">
      <p:cViewPr varScale="1">
        <p:scale>
          <a:sx n="92" d="100"/>
          <a:sy n="92" d="100"/>
        </p:scale>
        <p:origin x="36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项目D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0.45</c:v>
                </c:pt>
                <c:pt idx="1">
                  <c:v>0.8</c:v>
                </c:pt>
                <c:pt idx="2">
                  <c:v>0.7</c:v>
                </c:pt>
                <c:pt idx="3">
                  <c:v>0.6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flip="none" rotWithShape="1">
              <a:gsLst>
                <a:gs pos="0">
                  <a:schemeClr val="accent2"/>
                </a:gs>
                <a:gs pos="75000">
                  <a:schemeClr val="accent2">
                    <a:lumMod val="60000"/>
                    <a:lumOff val="40000"/>
                  </a:schemeClr>
                </a:gs>
                <a:gs pos="51000">
                  <a:schemeClr val="accent2">
                    <a:alpha val="75000"/>
                  </a:schemeClr>
                </a:gs>
                <a:gs pos="100000">
                  <a:schemeClr val="accent2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项目D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0.6</c:v>
                </c:pt>
                <c:pt idx="1">
                  <c:v>0.7</c:v>
                </c:pt>
                <c:pt idx="2">
                  <c:v>0.85</c:v>
                </c:pt>
                <c:pt idx="3">
                  <c:v>0.45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5"/>
        <c:overlap val="-70"/>
        <c:axId val="-560314992"/>
        <c:axId val="-560314448"/>
      </c:barChart>
      <c:catAx>
        <c:axId val="-56031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560314448"/>
        <c:crosses val="autoZero"/>
        <c:auto val="1"/>
        <c:lblAlgn val="ctr"/>
        <c:lblOffset val="100"/>
        <c:noMultiLvlLbl val="0"/>
      </c:catAx>
      <c:valAx>
        <c:axId val="-56031444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56031499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5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D9CFC-3746-4F56-AFA6-836DBF2568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681AC-6E35-41AD-95C9-00ECCD2F44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png"/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13" name="单圆角矩形 12"/>
          <p:cNvSpPr/>
          <p:nvPr/>
        </p:nvSpPr>
        <p:spPr>
          <a:xfrm>
            <a:off x="1414031" y="1018480"/>
            <a:ext cx="9355569" cy="4796287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1631495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altLang="zh-CN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  <a:t>20XX</a:t>
            </a:r>
            <a:r>
              <a:rPr lang="zh-CN" altLang="en-US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  <a:t>年度</a:t>
            </a:r>
            <a:br>
              <a:rPr lang="en-US" altLang="zh-CN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</a:br>
            <a:r>
              <a:rPr lang="zh-CN" altLang="en-US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  <a:t>年终总结</a:t>
            </a:r>
            <a:r>
              <a:rPr lang="en-US" altLang="zh-CN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  <a:t>PPT</a:t>
            </a:r>
            <a:r>
              <a:rPr lang="zh-CN" altLang="en-US" sz="8200" dirty="0">
                <a:gradFill flip="none" rotWithShape="1"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  <a:tileRect/>
                </a:gradFill>
              </a:rPr>
              <a:t>模板</a:t>
            </a:r>
            <a:endParaRPr lang="zh-CN" altLang="en-US" sz="8200" dirty="0">
              <a:gradFill flip="none" rotWithShape="1">
                <a:gsLst>
                  <a:gs pos="0">
                    <a:srgbClr val="FFFFFF"/>
                  </a:gs>
                  <a:gs pos="100000">
                    <a:srgbClr val="4FD960"/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432300" y="4686863"/>
            <a:ext cx="3327400" cy="698500"/>
          </a:xfrm>
          <a:prstGeom prst="round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485900" y="4856391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</a:rPr>
              <a:t>汇报人：</a:t>
            </a:r>
            <a:r>
              <a:rPr lang="en-US" altLang="zh-CN" dirty="0">
                <a:solidFill>
                  <a:srgbClr val="000000"/>
                </a:solidFill>
              </a:rPr>
              <a:t>KELEJC</a:t>
            </a:r>
            <a:endParaRPr lang="zh-CN" altLang="en-US" dirty="0">
              <a:solidFill>
                <a:srgbClr val="0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27934">
            <a:off x="8926846" y="4895966"/>
            <a:ext cx="3215843" cy="1519486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9305925" y="4694085"/>
            <a:ext cx="1066800" cy="10668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十字星 30"/>
          <p:cNvSpPr/>
          <p:nvPr/>
        </p:nvSpPr>
        <p:spPr>
          <a:xfrm>
            <a:off x="4295738" y="4554978"/>
            <a:ext cx="297992" cy="298112"/>
          </a:xfrm>
          <a:prstGeom prst="star4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十字星 28"/>
          <p:cNvSpPr/>
          <p:nvPr/>
        </p:nvSpPr>
        <p:spPr>
          <a:xfrm>
            <a:off x="428509" y="344245"/>
            <a:ext cx="1885752" cy="1882806"/>
          </a:xfrm>
          <a:prstGeom prst="star4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十字星 29"/>
          <p:cNvSpPr/>
          <p:nvPr/>
        </p:nvSpPr>
        <p:spPr>
          <a:xfrm>
            <a:off x="1723025" y="1403261"/>
            <a:ext cx="456284" cy="456467"/>
          </a:xfrm>
          <a:prstGeom prst="star4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79962" y="4805280"/>
            <a:ext cx="206311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汇报人：</a:t>
            </a:r>
            <a:r>
              <a:rPr lang="en-US" altLang="zh-CN" sz="2400" dirty="0"/>
              <a:t>XXX</a:t>
            </a:r>
            <a:endParaRPr lang="en-US" altLang="zh-CN" sz="2400" dirty="0"/>
          </a:p>
        </p:txBody>
      </p:sp>
      <p:sp>
        <p:nvSpPr>
          <p:cNvPr id="7" name="矩形 6"/>
          <p:cNvSpPr/>
          <p:nvPr/>
        </p:nvSpPr>
        <p:spPr>
          <a:xfrm>
            <a:off x="1328738" y="5561383"/>
            <a:ext cx="314325" cy="314325"/>
          </a:xfrm>
          <a:prstGeom prst="rect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1257732" y="5664005"/>
            <a:ext cx="314325" cy="314325"/>
          </a:xfrm>
          <a:prstGeom prst="rect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71575" y="5774995"/>
            <a:ext cx="314325" cy="314325"/>
          </a:xfrm>
          <a:prstGeom prst="rect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剪去单角的矩形 8"/>
          <p:cNvSpPr/>
          <p:nvPr/>
        </p:nvSpPr>
        <p:spPr>
          <a:xfrm>
            <a:off x="1702051" y="6031468"/>
            <a:ext cx="1647731" cy="345520"/>
          </a:xfrm>
          <a:prstGeom prst="snip1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 flipH="1">
            <a:off x="8267700" y="0"/>
            <a:ext cx="3924300" cy="6858000"/>
          </a:xfrm>
          <a:prstGeom prst="rect">
            <a:avLst/>
          </a:prstGeom>
          <a:solidFill>
            <a:srgbClr val="DCF7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4" name="图表 43"/>
          <p:cNvGraphicFramePr/>
          <p:nvPr/>
        </p:nvGraphicFramePr>
        <p:xfrm>
          <a:off x="740229" y="1320801"/>
          <a:ext cx="6879771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15" name="文本框 14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整体工作业绩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18" name="组合 17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19" name="图片 18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20" name="图片 19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5" name="文本框 4"/>
          <p:cNvSpPr txBox="1"/>
          <p:nvPr/>
        </p:nvSpPr>
        <p:spPr>
          <a:xfrm>
            <a:off x="2132218" y="60314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团队</a:t>
            </a:r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38" name="剪去单角的矩形 37"/>
          <p:cNvSpPr/>
          <p:nvPr/>
        </p:nvSpPr>
        <p:spPr>
          <a:xfrm>
            <a:off x="4376095" y="6031468"/>
            <a:ext cx="1647731" cy="345520"/>
          </a:xfrm>
          <a:prstGeom prst="snip1Rect">
            <a:avLst/>
          </a:prstGeom>
          <a:solidFill>
            <a:srgbClr val="3AD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4806262" y="60314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团队</a:t>
            </a:r>
            <a:r>
              <a:rPr lang="en-US" altLang="zh-CN" dirty="0"/>
              <a:t>B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8665568" y="1425645"/>
            <a:ext cx="2901967" cy="2003355"/>
            <a:chOff x="8665568" y="1425645"/>
            <a:chExt cx="2901967" cy="2003355"/>
          </a:xfrm>
        </p:grpSpPr>
        <p:sp>
          <p:nvSpPr>
            <p:cNvPr id="49" name="矩形 48"/>
            <p:cNvSpPr/>
            <p:nvPr/>
          </p:nvSpPr>
          <p:spPr>
            <a:xfrm>
              <a:off x="8665568" y="1571625"/>
              <a:ext cx="2777132" cy="1857375"/>
            </a:xfrm>
            <a:prstGeom prst="rect">
              <a:avLst/>
            </a:prstGeom>
            <a:solidFill>
              <a:srgbClr val="B9F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8665568" y="1729212"/>
              <a:ext cx="1573901" cy="497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762902" y="1647825"/>
              <a:ext cx="253583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团队</a:t>
              </a:r>
              <a:r>
                <a:rPr lang="en-US" altLang="zh-CN" sz="2400" dirty="0"/>
                <a:t>A</a:t>
              </a:r>
              <a:r>
                <a:rPr lang="zh-CN" altLang="en-US" sz="2400" dirty="0"/>
                <a:t>：</a:t>
              </a:r>
              <a:endParaRPr lang="en-US" altLang="zh-CN" sz="2400" dirty="0"/>
            </a:p>
            <a:p>
              <a:pPr>
                <a:lnSpc>
                  <a:spcPct val="150000"/>
                </a:lnSpc>
              </a:pPr>
              <a:r>
                <a:rPr lang="zh-CN" altLang="en-US" sz="1600" dirty="0"/>
                <a:t>团队</a:t>
              </a:r>
              <a:r>
                <a:rPr lang="en-US" altLang="zh-CN" sz="1600" dirty="0"/>
                <a:t>A</a:t>
              </a:r>
              <a:r>
                <a:rPr lang="zh-CN" altLang="en-US" sz="1600" dirty="0"/>
                <a:t>整体业绩与团队</a:t>
              </a:r>
              <a:r>
                <a:rPr lang="en-US" altLang="zh-CN" sz="1600" dirty="0"/>
                <a:t>B</a:t>
              </a:r>
              <a:r>
                <a:rPr lang="zh-CN" altLang="en-US" sz="1600" dirty="0"/>
                <a:t>一起比较可以看出，业绩增长情况稳定增加</a:t>
              </a:r>
              <a:endParaRPr lang="zh-CN" altLang="en-US" sz="1600" dirty="0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12" t="31004" r="37321" b="46293"/>
            <a:stretch>
              <a:fillRect/>
            </a:stretch>
          </p:blipFill>
          <p:spPr>
            <a:xfrm rot="1718149">
              <a:off x="11224599" y="1425645"/>
              <a:ext cx="342936" cy="291959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8665568" y="3648145"/>
            <a:ext cx="2901967" cy="2003355"/>
            <a:chOff x="8665568" y="1425645"/>
            <a:chExt cx="2901967" cy="2003355"/>
          </a:xfrm>
        </p:grpSpPr>
        <p:sp>
          <p:nvSpPr>
            <p:cNvPr id="34" name="矩形 33"/>
            <p:cNvSpPr/>
            <p:nvPr/>
          </p:nvSpPr>
          <p:spPr>
            <a:xfrm>
              <a:off x="8665568" y="1571625"/>
              <a:ext cx="2777132" cy="1857375"/>
            </a:xfrm>
            <a:prstGeom prst="rect">
              <a:avLst/>
            </a:prstGeom>
            <a:solidFill>
              <a:srgbClr val="B9F0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8665568" y="1729212"/>
              <a:ext cx="1573901" cy="4979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762902" y="1666875"/>
              <a:ext cx="253583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团队</a:t>
              </a:r>
              <a:r>
                <a:rPr lang="en-US" altLang="zh-CN" sz="2400" dirty="0"/>
                <a:t>B</a:t>
              </a:r>
              <a:r>
                <a:rPr lang="zh-CN" altLang="en-US" sz="2400" dirty="0"/>
                <a:t>：</a:t>
              </a:r>
              <a:endParaRPr lang="en-US" altLang="zh-CN" sz="2400" dirty="0"/>
            </a:p>
            <a:p>
              <a:pPr>
                <a:lnSpc>
                  <a:spcPct val="150000"/>
                </a:lnSpc>
              </a:pPr>
              <a:r>
                <a:rPr lang="zh-CN" altLang="en-US" sz="1600" dirty="0"/>
                <a:t>团队</a:t>
              </a:r>
              <a:r>
                <a:rPr lang="en-US" altLang="zh-CN" sz="1600" dirty="0"/>
                <a:t>B</a:t>
              </a:r>
              <a:r>
                <a:rPr lang="zh-CN" altLang="en-US" sz="1600" dirty="0"/>
                <a:t>整体业绩与团队</a:t>
              </a:r>
              <a:r>
                <a:rPr lang="en-US" altLang="zh-CN" sz="1600" dirty="0"/>
                <a:t>A</a:t>
              </a:r>
              <a:r>
                <a:rPr lang="zh-CN" altLang="en-US" sz="1600" dirty="0"/>
                <a:t>一起比较可以看出，业绩增长情况稳定增加</a:t>
              </a:r>
              <a:endParaRPr lang="zh-CN" altLang="en-US" sz="1600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12" t="31004" r="37321" b="46293"/>
            <a:stretch>
              <a:fillRect/>
            </a:stretch>
          </p:blipFill>
          <p:spPr>
            <a:xfrm rot="1718149">
              <a:off x="11224599" y="1425645"/>
              <a:ext cx="342936" cy="29195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-6"/>
            <a:ext cx="9144008" cy="6858005"/>
          </a:xfrm>
          <a:prstGeom prst="rect">
            <a:avLst/>
          </a:prstGeom>
          <a:solidFill>
            <a:srgbClr val="80E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任意多边形: 形状 1"/>
          <p:cNvSpPr/>
          <p:nvPr/>
        </p:nvSpPr>
        <p:spPr>
          <a:xfrm rot="16200000">
            <a:off x="5819947" y="485944"/>
            <a:ext cx="6858003" cy="5886106"/>
          </a:xfrm>
          <a:custGeom>
            <a:avLst/>
            <a:gdLst>
              <a:gd name="connsiteX0" fmla="*/ 5369 w 9194224"/>
              <a:gd name="connsiteY0" fmla="*/ 0 h 7891249"/>
              <a:gd name="connsiteX1" fmla="*/ 9194224 w 9194224"/>
              <a:gd name="connsiteY1" fmla="*/ 1392812 h 7891249"/>
              <a:gd name="connsiteX2" fmla="*/ 9194224 w 9194224"/>
              <a:gd name="connsiteY2" fmla="*/ 7891249 h 7891249"/>
              <a:gd name="connsiteX3" fmla="*/ 0 w 9194224"/>
              <a:gd name="connsiteY3" fmla="*/ 7891249 h 7891249"/>
              <a:gd name="connsiteX4" fmla="*/ 0 w 9194224"/>
              <a:gd name="connsiteY4" fmla="*/ 12211 h 789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4224" h="7891249">
                <a:moveTo>
                  <a:pt x="5369" y="0"/>
                </a:moveTo>
                <a:cubicBezTo>
                  <a:pt x="2501054" y="2601658"/>
                  <a:pt x="7799429" y="1768301"/>
                  <a:pt x="9194224" y="1392812"/>
                </a:cubicBezTo>
                <a:lnTo>
                  <a:pt x="9194224" y="7891249"/>
                </a:lnTo>
                <a:lnTo>
                  <a:pt x="0" y="7891249"/>
                </a:lnTo>
                <a:lnTo>
                  <a:pt x="0" y="12211"/>
                </a:lnTo>
                <a:close/>
              </a:path>
            </a:pathLst>
          </a:cu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6FDF7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442958" y="2354580"/>
            <a:ext cx="2436894" cy="1092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22" name="文本框 21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年度业绩总结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24" name="图片 23"/>
              <p:cNvPicPr>
                <a:picLocks noChangeAspect="1"/>
              </p:cNvPicPr>
              <p:nvPr/>
            </p:nvPicPr>
            <p:blipFill rotWithShape="1">
              <a:blip r:embed="rId1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25" name="组合 24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26" name="图片 25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27" name="图片 26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86" b="26349"/>
          <a:stretch>
            <a:fillRect/>
          </a:stretch>
        </p:blipFill>
        <p:spPr>
          <a:xfrm>
            <a:off x="795584" y="1261400"/>
            <a:ext cx="4702987" cy="322554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6" t="32804" r="27778" b="21270"/>
          <a:stretch>
            <a:fillRect/>
          </a:stretch>
        </p:blipFill>
        <p:spPr>
          <a:xfrm>
            <a:off x="2278313" y="3401940"/>
            <a:ext cx="2665047" cy="266504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9" t="46560" r="46190" b="22329"/>
          <a:stretch>
            <a:fillRect/>
          </a:stretch>
        </p:blipFill>
        <p:spPr>
          <a:xfrm>
            <a:off x="847988" y="4123016"/>
            <a:ext cx="1284394" cy="1926593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8442958" y="1869492"/>
            <a:ext cx="3244218" cy="61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/>
              <a:t>年度业绩总结：</a:t>
            </a:r>
            <a:endParaRPr lang="en-US" altLang="zh-CN" sz="2800" dirty="0"/>
          </a:p>
        </p:txBody>
      </p:sp>
      <p:sp>
        <p:nvSpPr>
          <p:cNvPr id="34" name="文本框 33"/>
          <p:cNvSpPr txBox="1"/>
          <p:nvPr/>
        </p:nvSpPr>
        <p:spPr>
          <a:xfrm>
            <a:off x="8354462" y="2902673"/>
            <a:ext cx="2806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我司已在市场占有一定的份额，同时也拥有了较大的客户群体，随着业务发展的不断深入，团队合作的重要性将尤其突出，因此，在明年将严格规范各个团队的工作，继续做大做强。</a:t>
            </a:r>
            <a:endParaRPr lang="zh-CN" alt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-1" y="6464306"/>
            <a:ext cx="12195175" cy="400046"/>
          </a:xfrm>
          <a:prstGeom prst="rect">
            <a:avLst/>
          </a:prstGeom>
          <a:solidFill>
            <a:srgbClr val="27B739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089401" y="1100757"/>
            <a:ext cx="4013200" cy="4013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431141" y="2294558"/>
            <a:ext cx="203200" cy="203200"/>
          </a:xfrm>
          <a:prstGeom prst="ellipse">
            <a:avLst/>
          </a:prstGeom>
          <a:solidFill>
            <a:srgbClr val="6DE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33684" y="2837104"/>
            <a:ext cx="333829" cy="333829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6631" y="3413090"/>
            <a:ext cx="753786" cy="75378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902487" y="1566171"/>
            <a:ext cx="753786" cy="75378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116781" y="1355998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316443" y="2293530"/>
            <a:ext cx="496733" cy="496733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306896" y="3170933"/>
            <a:ext cx="648033" cy="648033"/>
          </a:xfrm>
          <a:prstGeom prst="ellipse">
            <a:avLst/>
          </a:prstGeom>
          <a:solidFill>
            <a:srgbClr val="9E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802466" y="4502425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921429" y="2813823"/>
            <a:ext cx="587066" cy="58706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275620" y="1988200"/>
            <a:ext cx="118021" cy="11802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94474" y="1060642"/>
            <a:ext cx="3752950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</a:rPr>
              <a:t>03</a:t>
            </a:r>
            <a:endParaRPr lang="en-US" altLang="zh-CN" sz="2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noFill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4822878" y="3818966"/>
            <a:ext cx="2632022" cy="677108"/>
          </a:xfrm>
          <a:prstGeom prst="snip1Rect">
            <a:avLst/>
          </a:prstGeom>
          <a:solidFill>
            <a:srgbClr val="6DE07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784651" y="3818966"/>
            <a:ext cx="27084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成功项目展示</a:t>
            </a:r>
            <a:endParaRPr lang="en-US" altLang="zh-CN" sz="2400" dirty="0"/>
          </a:p>
          <a:p>
            <a:pPr algn="ctr"/>
            <a:r>
              <a:rPr lang="en-US" altLang="zh-CN" sz="1400" dirty="0"/>
              <a:t>Successful Project Presentation</a:t>
            </a:r>
            <a:endParaRPr lang="en-US" altLang="zh-CN" sz="1400" dirty="0"/>
          </a:p>
        </p:txBody>
      </p:sp>
      <p:sp>
        <p:nvSpPr>
          <p:cNvPr id="74" name="椭圆 73"/>
          <p:cNvSpPr/>
          <p:nvPr/>
        </p:nvSpPr>
        <p:spPr>
          <a:xfrm rot="20116835">
            <a:off x="2393209" y="2406538"/>
            <a:ext cx="7332487" cy="1651230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42433"/>
          <a:stretch>
            <a:fillRect/>
          </a:stretch>
        </p:blipFill>
        <p:spPr>
          <a:xfrm>
            <a:off x="4075001" y="1061970"/>
            <a:ext cx="4041998" cy="2354949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2" t="31004" r="37321" b="46293"/>
          <a:stretch>
            <a:fillRect/>
          </a:stretch>
        </p:blipFill>
        <p:spPr>
          <a:xfrm>
            <a:off x="6870357" y="2470983"/>
            <a:ext cx="1828800" cy="155695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985722" y="393683"/>
            <a:ext cx="10123622" cy="5751109"/>
            <a:chOff x="985722" y="393683"/>
            <a:chExt cx="10123622" cy="5751109"/>
          </a:xfrm>
        </p:grpSpPr>
        <p:sp>
          <p:nvSpPr>
            <p:cNvPr id="25" name="椭圆 24"/>
            <p:cNvSpPr/>
            <p:nvPr/>
          </p:nvSpPr>
          <p:spPr>
            <a:xfrm>
              <a:off x="985722" y="4218361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746205" y="565815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385307" y="2052593"/>
              <a:ext cx="203200" cy="203200"/>
            </a:xfrm>
            <a:prstGeom prst="ellipse">
              <a:avLst/>
            </a:prstGeom>
            <a:solidFill>
              <a:srgbClr val="6DE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525300" y="393683"/>
              <a:ext cx="496733" cy="496733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376433" y="5247694"/>
              <a:ext cx="587066" cy="587066"/>
            </a:xfrm>
            <a:prstGeom prst="ellipse">
              <a:avLst/>
            </a:prstGeom>
            <a:solidFill>
              <a:srgbClr val="8EE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367863" y="5557726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355558" y="2775236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906144" y="2489322"/>
              <a:ext cx="119766" cy="119766"/>
            </a:xfrm>
            <a:prstGeom prst="ellipse">
              <a:avLst/>
            </a:prstGeom>
            <a:solidFill>
              <a:srgbClr val="27B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/>
          <a:srcRect b="89934"/>
          <a:stretch>
            <a:fillRect/>
          </a:stretch>
        </p:blipFill>
        <p:spPr>
          <a:xfrm>
            <a:off x="-9054" y="6174031"/>
            <a:ext cx="12201053" cy="691226"/>
          </a:xfrm>
          <a:prstGeom prst="rect">
            <a:avLst/>
          </a:prstGeom>
        </p:spPr>
      </p:pic>
      <p:sp>
        <p:nvSpPr>
          <p:cNvPr id="15" name="Title 3"/>
          <p:cNvSpPr txBox="1"/>
          <p:nvPr/>
        </p:nvSpPr>
        <p:spPr>
          <a:xfrm>
            <a:off x="549592" y="1667257"/>
            <a:ext cx="1877519" cy="156136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panose="020B0000000000000000" charset="0"/>
                <a:ea typeface="Bebas Neue" panose="020B0000000000000000" charset="0"/>
                <a:cs typeface="Bebas Neue" panose="020B0000000000000000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5000" b="0" i="0" u="none" strike="noStrike" kern="1200" cap="none" spc="0" normalizeH="0" baseline="0" noProof="0" dirty="0">
                <a:ln>
                  <a:noFill/>
                </a:ln>
                <a:solidFill>
                  <a:srgbClr val="4FD960"/>
                </a:solidFill>
                <a:effectLst/>
                <a:uLnTx/>
                <a:uFillTx/>
                <a:latin typeface="锐字云字库超黑GB" panose="02010604000000000000" pitchFamily="2" charset="-122"/>
                <a:ea typeface="锐字云字库超黑GB" panose="02010604000000000000" pitchFamily="2" charset="-122"/>
              </a:rPr>
              <a:t>“</a:t>
            </a:r>
            <a:endParaRPr kumimoji="0" lang="en-US" sz="15000" b="0" i="0" u="none" strike="noStrike" kern="1200" cap="none" spc="0" normalizeH="0" baseline="0" noProof="0" dirty="0">
              <a:ln>
                <a:noFill/>
              </a:ln>
              <a:solidFill>
                <a:srgbClr val="4FD960"/>
              </a:solidFill>
              <a:effectLst/>
              <a:uLnTx/>
              <a:uFillTx/>
              <a:latin typeface="锐字云字库超黑GB" panose="02010604000000000000" pitchFamily="2" charset="-122"/>
              <a:ea typeface="锐字云字库超黑GB" panose="02010604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9592" y="3228622"/>
            <a:ext cx="3234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Lorem ipsum dolor sit amet, consectetuer adipiscing elit. Maecenas porttitor congue massa. </a:t>
            </a:r>
            <a:r>
              <a:rPr lang="en-US" altLang="zh-CN" dirty="0" err="1"/>
              <a:t>Fusce</a:t>
            </a:r>
            <a:r>
              <a:rPr lang="en-US" altLang="zh-CN" dirty="0"/>
              <a:t> </a:t>
            </a:r>
            <a:r>
              <a:rPr lang="en-US" altLang="zh-CN" dirty="0" err="1"/>
              <a:t>posuere</a:t>
            </a:r>
            <a:r>
              <a:rPr lang="en-US" altLang="zh-CN" dirty="0"/>
              <a:t>.</a:t>
            </a:r>
            <a:endParaRPr lang="en-US" altLang="zh-CN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9" b="398"/>
          <a:stretch>
            <a:fillRect/>
          </a:stretch>
        </p:blipFill>
        <p:spPr>
          <a:xfrm flipH="1">
            <a:off x="3490519" y="-236221"/>
            <a:ext cx="3968726" cy="7219569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7771584" y="2376505"/>
            <a:ext cx="3777463" cy="676527"/>
            <a:chOff x="7960269" y="3273883"/>
            <a:chExt cx="3777463" cy="676527"/>
          </a:xfrm>
        </p:grpSpPr>
        <p:sp>
          <p:nvSpPr>
            <p:cNvPr id="25" name="文本框 24"/>
            <p:cNvSpPr txBox="1"/>
            <p:nvPr/>
          </p:nvSpPr>
          <p:spPr>
            <a:xfrm>
              <a:off x="7960269" y="3304079"/>
              <a:ext cx="3625107" cy="646331"/>
            </a:xfrm>
            <a:prstGeom prst="rect">
              <a:avLst/>
            </a:prstGeom>
            <a:solidFill>
              <a:srgbClr val="4FD960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/>
                <a:t>·</a:t>
              </a:r>
              <a:endParaRPr lang="en-US" altLang="zh-CN" sz="2400" dirty="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503540" y="3273883"/>
              <a:ext cx="3234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成功项目的经验</a:t>
              </a:r>
              <a:r>
                <a:rPr lang="en-US" altLang="zh-CN" sz="2400" dirty="0"/>
                <a:t>1</a:t>
              </a:r>
              <a:endParaRPr lang="en-US" altLang="zh-CN" sz="2400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71584" y="3373564"/>
            <a:ext cx="3777463" cy="676527"/>
            <a:chOff x="7960269" y="3273883"/>
            <a:chExt cx="3777463" cy="676527"/>
          </a:xfrm>
        </p:grpSpPr>
        <p:sp>
          <p:nvSpPr>
            <p:cNvPr id="28" name="文本框 27"/>
            <p:cNvSpPr txBox="1"/>
            <p:nvPr/>
          </p:nvSpPr>
          <p:spPr>
            <a:xfrm>
              <a:off x="7960269" y="3304079"/>
              <a:ext cx="3625107" cy="646331"/>
            </a:xfrm>
            <a:prstGeom prst="rect">
              <a:avLst/>
            </a:prstGeom>
            <a:solidFill>
              <a:srgbClr val="4FD960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/>
                <a:t>·</a:t>
              </a:r>
              <a:endParaRPr lang="en-US" altLang="zh-CN" sz="2400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503540" y="3273883"/>
              <a:ext cx="3234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成功项目的经验</a:t>
              </a:r>
              <a:r>
                <a:rPr lang="en-US" altLang="zh-CN" sz="2400" dirty="0"/>
                <a:t>2</a:t>
              </a:r>
              <a:endParaRPr lang="en-US" altLang="zh-CN" sz="2400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771584" y="4370623"/>
            <a:ext cx="3777463" cy="676527"/>
            <a:chOff x="7960269" y="3273883"/>
            <a:chExt cx="3777463" cy="676527"/>
          </a:xfrm>
        </p:grpSpPr>
        <p:sp>
          <p:nvSpPr>
            <p:cNvPr id="31" name="文本框 30"/>
            <p:cNvSpPr txBox="1"/>
            <p:nvPr/>
          </p:nvSpPr>
          <p:spPr>
            <a:xfrm>
              <a:off x="7960269" y="3304079"/>
              <a:ext cx="3625107" cy="646331"/>
            </a:xfrm>
            <a:prstGeom prst="rect">
              <a:avLst/>
            </a:prstGeom>
            <a:solidFill>
              <a:srgbClr val="4FD960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dirty="0"/>
                <a:t>·</a:t>
              </a:r>
              <a:endParaRPr lang="en-US" altLang="zh-CN" sz="240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503540" y="3273883"/>
              <a:ext cx="3234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/>
                <a:t>成功项目的经验</a:t>
              </a:r>
              <a:r>
                <a:rPr lang="en-US" altLang="zh-CN" sz="2400" dirty="0"/>
                <a:t>3</a:t>
              </a:r>
              <a:endParaRPr lang="en-US" altLang="zh-CN" sz="2400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9053" y="-9054"/>
            <a:ext cx="4085753" cy="1014227"/>
            <a:chOff x="-9053" y="-9054"/>
            <a:chExt cx="4085753" cy="1014227"/>
          </a:xfrm>
        </p:grpSpPr>
        <p:sp>
          <p:nvSpPr>
            <p:cNvPr id="34" name="文本框 33"/>
            <p:cNvSpPr txBox="1"/>
            <p:nvPr/>
          </p:nvSpPr>
          <p:spPr>
            <a:xfrm>
              <a:off x="1027113" y="228216"/>
              <a:ext cx="30495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00B050"/>
                  </a:solidFill>
                  <a:latin typeface="+mj-ea"/>
                  <a:ea typeface="+mj-ea"/>
                </a:rPr>
                <a:t>成功与经验</a:t>
              </a:r>
              <a:r>
                <a:rPr lang="en-US" altLang="zh-CN" sz="3200" dirty="0">
                  <a:solidFill>
                    <a:srgbClr val="00B050"/>
                  </a:solidFill>
                  <a:latin typeface="+mj-ea"/>
                  <a:ea typeface="+mj-ea"/>
                </a:rPr>
                <a:t>1</a:t>
              </a:r>
              <a:endParaRPr lang="zh-CN" altLang="en-US" sz="3200" dirty="0">
                <a:solidFill>
                  <a:srgbClr val="00B050"/>
                </a:solidFill>
                <a:latin typeface="+mj-ea"/>
                <a:ea typeface="+mj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36" name="图片 35"/>
              <p:cNvPicPr>
                <a:picLocks noChangeAspect="1"/>
              </p:cNvPicPr>
              <p:nvPr/>
            </p:nvPicPr>
            <p:blipFill rotWithShape="1">
              <a:blip r:embed="rId3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37" name="组合 36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38" name="图片 3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39" name="图片 3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9054"/>
            <a:ext cx="12192000" cy="68670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"/>
          <a:srcRect b="89934"/>
          <a:stretch>
            <a:fillRect/>
          </a:stretch>
        </p:blipFill>
        <p:spPr>
          <a:xfrm>
            <a:off x="-9054" y="6174031"/>
            <a:ext cx="12201053" cy="691226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864325" y="2932697"/>
            <a:ext cx="5221289" cy="1249363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4326" y="1603959"/>
            <a:ext cx="5221288" cy="1189038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64325" y="4324934"/>
            <a:ext cx="5221289" cy="1295400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095999" y="2932697"/>
            <a:ext cx="5221289" cy="1249363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096000" y="1603959"/>
            <a:ext cx="5221288" cy="1189038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95999" y="4324934"/>
            <a:ext cx="5221289" cy="1295400"/>
          </a:xfrm>
          <a:prstGeom prst="rect">
            <a:avLst/>
          </a:prstGeom>
          <a:gradFill flip="none" rotWithShape="1">
            <a:gsLst>
              <a:gs pos="4000">
                <a:schemeClr val="accent1">
                  <a:lumMod val="30000"/>
                  <a:lumOff val="70000"/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sp>
        <p:nvSpPr>
          <p:cNvPr id="39" name="Freeform 6"/>
          <p:cNvSpPr/>
          <p:nvPr/>
        </p:nvSpPr>
        <p:spPr bwMode="auto">
          <a:xfrm>
            <a:off x="5462588" y="1603959"/>
            <a:ext cx="1266825" cy="1189038"/>
          </a:xfrm>
          <a:custGeom>
            <a:avLst/>
            <a:gdLst>
              <a:gd name="T0" fmla="*/ 399 w 798"/>
              <a:gd name="T1" fmla="*/ 0 h 749"/>
              <a:gd name="T2" fmla="*/ 798 w 798"/>
              <a:gd name="T3" fmla="*/ 749 h 749"/>
              <a:gd name="T4" fmla="*/ 0 w 798"/>
              <a:gd name="T5" fmla="*/ 749 h 749"/>
              <a:gd name="T6" fmla="*/ 399 w 798"/>
              <a:gd name="T7" fmla="*/ 0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749">
                <a:moveTo>
                  <a:pt x="399" y="0"/>
                </a:moveTo>
                <a:lnTo>
                  <a:pt x="798" y="749"/>
                </a:lnTo>
                <a:lnTo>
                  <a:pt x="0" y="749"/>
                </a:lnTo>
                <a:lnTo>
                  <a:pt x="39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0" name="Freeform 8"/>
          <p:cNvSpPr/>
          <p:nvPr/>
        </p:nvSpPr>
        <p:spPr bwMode="auto">
          <a:xfrm>
            <a:off x="4764088" y="2932697"/>
            <a:ext cx="2660650" cy="1249363"/>
          </a:xfrm>
          <a:custGeom>
            <a:avLst/>
            <a:gdLst>
              <a:gd name="T0" fmla="*/ 1257 w 1676"/>
              <a:gd name="T1" fmla="*/ 0 h 787"/>
              <a:gd name="T2" fmla="*/ 1676 w 1676"/>
              <a:gd name="T3" fmla="*/ 787 h 787"/>
              <a:gd name="T4" fmla="*/ 0 w 1676"/>
              <a:gd name="T5" fmla="*/ 787 h 787"/>
              <a:gd name="T6" fmla="*/ 421 w 1676"/>
              <a:gd name="T7" fmla="*/ 0 h 787"/>
              <a:gd name="T8" fmla="*/ 1257 w 1676"/>
              <a:gd name="T9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6" h="787">
                <a:moveTo>
                  <a:pt x="1257" y="0"/>
                </a:moveTo>
                <a:lnTo>
                  <a:pt x="1676" y="787"/>
                </a:lnTo>
                <a:lnTo>
                  <a:pt x="0" y="787"/>
                </a:lnTo>
                <a:lnTo>
                  <a:pt x="421" y="0"/>
                </a:lnTo>
                <a:lnTo>
                  <a:pt x="1257" y="0"/>
                </a:lnTo>
                <a:close/>
              </a:path>
            </a:pathLst>
          </a:custGeom>
          <a:solidFill>
            <a:srgbClr val="4FD96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1" name="Freeform 9"/>
          <p:cNvSpPr/>
          <p:nvPr/>
        </p:nvSpPr>
        <p:spPr bwMode="auto">
          <a:xfrm>
            <a:off x="4024313" y="4324934"/>
            <a:ext cx="4140200" cy="1295400"/>
          </a:xfrm>
          <a:custGeom>
            <a:avLst/>
            <a:gdLst>
              <a:gd name="T0" fmla="*/ 2173 w 2608"/>
              <a:gd name="T1" fmla="*/ 0 h 816"/>
              <a:gd name="T2" fmla="*/ 2608 w 2608"/>
              <a:gd name="T3" fmla="*/ 816 h 816"/>
              <a:gd name="T4" fmla="*/ 0 w 2608"/>
              <a:gd name="T5" fmla="*/ 816 h 816"/>
              <a:gd name="T6" fmla="*/ 437 w 2608"/>
              <a:gd name="T7" fmla="*/ 0 h 816"/>
              <a:gd name="T8" fmla="*/ 2173 w 2608"/>
              <a:gd name="T9" fmla="*/ 0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8" h="816">
                <a:moveTo>
                  <a:pt x="2173" y="0"/>
                </a:moveTo>
                <a:lnTo>
                  <a:pt x="2608" y="816"/>
                </a:lnTo>
                <a:lnTo>
                  <a:pt x="0" y="816"/>
                </a:lnTo>
                <a:lnTo>
                  <a:pt x="437" y="0"/>
                </a:lnTo>
                <a:lnTo>
                  <a:pt x="21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4713" y="2248526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874713" y="3191937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874713" y="3607426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874713" y="4607193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74713" y="5022682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8777834" y="1833037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777834" y="2248526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8777834" y="3191937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8777834" y="3607426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8777834" y="4607193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8777834" y="5022682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5549697" y="2083006"/>
            <a:ext cx="1050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信息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  <a:p>
            <a:pPr algn="ctr"/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架构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452099" y="3426569"/>
            <a:ext cx="1267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+mn-ea"/>
              </a:rPr>
              <a:t>逻辑能力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050352" y="4784968"/>
            <a:ext cx="2088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ea"/>
                <a:cs typeface="+mn-cs"/>
              </a:rPr>
              <a:t>洞察与聆听的能力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  <a:cs typeface="+mn-cs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74713" y="1831589"/>
            <a:ext cx="2546667" cy="3153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594048" y="18046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场景思维</a:t>
            </a:r>
            <a:endParaRPr lang="zh-CN" altLang="en-US" dirty="0"/>
          </a:p>
        </p:txBody>
      </p:sp>
      <p:sp>
        <p:nvSpPr>
          <p:cNvPr id="60" name="文本框 59"/>
          <p:cNvSpPr txBox="1"/>
          <p:nvPr/>
        </p:nvSpPr>
        <p:spPr>
          <a:xfrm>
            <a:off x="1363216" y="22391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用户心智定位</a:t>
            </a:r>
            <a:endParaRPr lang="zh-CN" altLang="en-US" dirty="0"/>
          </a:p>
        </p:txBody>
      </p:sp>
      <p:sp>
        <p:nvSpPr>
          <p:cNvPr id="61" name="文本框 60"/>
          <p:cNvSpPr txBox="1"/>
          <p:nvPr/>
        </p:nvSpPr>
        <p:spPr>
          <a:xfrm>
            <a:off x="9489957" y="18046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化繁为简</a:t>
            </a:r>
            <a:endParaRPr lang="zh-CN" altLang="en-US" dirty="0"/>
          </a:p>
        </p:txBody>
      </p:sp>
      <p:sp>
        <p:nvSpPr>
          <p:cNvPr id="62" name="文本框 61"/>
          <p:cNvSpPr txBox="1"/>
          <p:nvPr/>
        </p:nvSpPr>
        <p:spPr>
          <a:xfrm>
            <a:off x="9143709" y="223916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表达准确和高效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0036037" y="6519644"/>
            <a:ext cx="2071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来自头条：玄澈</a:t>
            </a:r>
            <a:r>
              <a:rPr lang="en-US" altLang="zh-CN" sz="1200" dirty="0"/>
              <a:t>|</a:t>
            </a:r>
            <a:r>
              <a:rPr lang="zh-CN" altLang="en-US" sz="1200" dirty="0"/>
              <a:t>商业战略官</a:t>
            </a:r>
            <a:endParaRPr lang="zh-CN" altLang="en-US" sz="1200" dirty="0"/>
          </a:p>
        </p:txBody>
      </p:sp>
      <p:sp>
        <p:nvSpPr>
          <p:cNvPr id="63" name="文本框 62"/>
          <p:cNvSpPr txBox="1"/>
          <p:nvPr/>
        </p:nvSpPr>
        <p:spPr>
          <a:xfrm>
            <a:off x="1363215" y="3169641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处理用户关系</a:t>
            </a:r>
            <a:endParaRPr lang="zh-CN" altLang="en-US" dirty="0"/>
          </a:p>
        </p:txBody>
      </p:sp>
      <p:sp>
        <p:nvSpPr>
          <p:cNvPr id="64" name="文本框 63"/>
          <p:cNvSpPr txBox="1"/>
          <p:nvPr/>
        </p:nvSpPr>
        <p:spPr>
          <a:xfrm>
            <a:off x="1363216" y="3604186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构建产品逻辑</a:t>
            </a:r>
            <a:endParaRPr lang="zh-CN" altLang="en-US" dirty="0"/>
          </a:p>
        </p:txBody>
      </p:sp>
      <p:sp>
        <p:nvSpPr>
          <p:cNvPr id="65" name="文本框 64"/>
          <p:cNvSpPr txBox="1"/>
          <p:nvPr/>
        </p:nvSpPr>
        <p:spPr>
          <a:xfrm>
            <a:off x="9371364" y="3169641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用户的主次</a:t>
            </a:r>
            <a:endParaRPr lang="zh-CN" altLang="en-US" dirty="0"/>
          </a:p>
        </p:txBody>
      </p:sp>
      <p:sp>
        <p:nvSpPr>
          <p:cNvPr id="66" name="文本框 65"/>
          <p:cNvSpPr txBox="1"/>
          <p:nvPr/>
        </p:nvSpPr>
        <p:spPr>
          <a:xfrm>
            <a:off x="9140534" y="360418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产品逻辑的主次</a:t>
            </a:r>
            <a:endParaRPr lang="zh-CN" altLang="en-US" dirty="0"/>
          </a:p>
        </p:txBody>
      </p:sp>
      <p:sp>
        <p:nvSpPr>
          <p:cNvPr id="67" name="文本框 66"/>
          <p:cNvSpPr txBox="1"/>
          <p:nvPr/>
        </p:nvSpPr>
        <p:spPr>
          <a:xfrm>
            <a:off x="1594047" y="45647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洞察行为</a:t>
            </a:r>
            <a:endParaRPr lang="zh-CN" altLang="en-US" dirty="0"/>
          </a:p>
        </p:txBody>
      </p:sp>
      <p:sp>
        <p:nvSpPr>
          <p:cNvPr id="68" name="文本框 67"/>
          <p:cNvSpPr txBox="1"/>
          <p:nvPr/>
        </p:nvSpPr>
        <p:spPr>
          <a:xfrm>
            <a:off x="1594049" y="499929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聆听用户</a:t>
            </a:r>
            <a:endParaRPr lang="zh-CN" altLang="en-US" dirty="0"/>
          </a:p>
        </p:txBody>
      </p:sp>
      <p:sp>
        <p:nvSpPr>
          <p:cNvPr id="69" name="文本框 68"/>
          <p:cNvSpPr txBox="1"/>
          <p:nvPr/>
        </p:nvSpPr>
        <p:spPr>
          <a:xfrm>
            <a:off x="9374538" y="4564752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用户的痛点</a:t>
            </a:r>
            <a:endParaRPr lang="zh-CN" altLang="en-US" dirty="0"/>
          </a:p>
        </p:txBody>
      </p:sp>
      <p:sp>
        <p:nvSpPr>
          <p:cNvPr id="70" name="文本框 69"/>
          <p:cNvSpPr txBox="1"/>
          <p:nvPr/>
        </p:nvSpPr>
        <p:spPr>
          <a:xfrm>
            <a:off x="9374540" y="4999297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/>
              <a:t>用户的需求</a:t>
            </a:r>
            <a:endParaRPr lang="zh-CN" altLang="en-US" dirty="0"/>
          </a:p>
        </p:txBody>
      </p:sp>
      <p:grpSp>
        <p:nvGrpSpPr>
          <p:cNvPr id="71" name="组合 70"/>
          <p:cNvGrpSpPr/>
          <p:nvPr/>
        </p:nvGrpSpPr>
        <p:grpSpPr>
          <a:xfrm>
            <a:off x="-9053" y="-9054"/>
            <a:ext cx="4085753" cy="1014227"/>
            <a:chOff x="-9053" y="-9054"/>
            <a:chExt cx="4085753" cy="1014227"/>
          </a:xfrm>
        </p:grpSpPr>
        <p:sp>
          <p:nvSpPr>
            <p:cNvPr id="72" name="文本框 71"/>
            <p:cNvSpPr txBox="1"/>
            <p:nvPr/>
          </p:nvSpPr>
          <p:spPr>
            <a:xfrm>
              <a:off x="1027113" y="228216"/>
              <a:ext cx="30495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00B050"/>
                  </a:solidFill>
                  <a:latin typeface="+mj-ea"/>
                  <a:ea typeface="+mj-ea"/>
                </a:rPr>
                <a:t>成功与经验</a:t>
              </a:r>
              <a:r>
                <a:rPr lang="en-US" altLang="zh-CN" sz="3200" dirty="0">
                  <a:solidFill>
                    <a:srgbClr val="00B050"/>
                  </a:solidFill>
                  <a:latin typeface="+mj-ea"/>
                  <a:ea typeface="+mj-ea"/>
                </a:rPr>
                <a:t>2</a:t>
              </a:r>
              <a:endParaRPr lang="zh-CN" altLang="en-US" sz="3200" dirty="0">
                <a:solidFill>
                  <a:srgbClr val="00B050"/>
                </a:solidFill>
                <a:latin typeface="+mj-ea"/>
                <a:ea typeface="+mj-ea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74" name="图片 73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75" name="组合 74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76" name="图片 75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77" name="图片 76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4528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Straight Connector 4"/>
          <p:cNvCxnSpPr/>
          <p:nvPr/>
        </p:nvCxnSpPr>
        <p:spPr>
          <a:xfrm flipV="1">
            <a:off x="1028700" y="1482580"/>
            <a:ext cx="10134600" cy="4502439"/>
          </a:xfrm>
          <a:prstGeom prst="line">
            <a:avLst/>
          </a:prstGeom>
          <a:ln w="38100">
            <a:solidFill>
              <a:srgbClr val="4FD9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: Shape 16"/>
          <p:cNvSpPr/>
          <p:nvPr/>
        </p:nvSpPr>
        <p:spPr>
          <a:xfrm>
            <a:off x="1569720" y="2001383"/>
            <a:ext cx="2678561" cy="3549410"/>
          </a:xfrm>
          <a:custGeom>
            <a:avLst/>
            <a:gdLst>
              <a:gd name="connsiteX0" fmla="*/ 0 w 3275465"/>
              <a:gd name="connsiteY0" fmla="*/ 0 h 4340379"/>
              <a:gd name="connsiteX1" fmla="*/ 3275465 w 3275465"/>
              <a:gd name="connsiteY1" fmla="*/ 0 h 4340379"/>
              <a:gd name="connsiteX2" fmla="*/ 3275465 w 3275465"/>
              <a:gd name="connsiteY2" fmla="*/ 2873103 h 4340379"/>
              <a:gd name="connsiteX3" fmla="*/ 0 w 3275465"/>
              <a:gd name="connsiteY3" fmla="*/ 4340379 h 4340379"/>
              <a:gd name="connsiteX4" fmla="*/ 0 w 3275465"/>
              <a:gd name="connsiteY4" fmla="*/ 0 h 434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5465" h="4340379">
                <a:moveTo>
                  <a:pt x="0" y="0"/>
                </a:moveTo>
                <a:lnTo>
                  <a:pt x="3275465" y="0"/>
                </a:lnTo>
                <a:lnTo>
                  <a:pt x="3275465" y="2873103"/>
                </a:lnTo>
                <a:lnTo>
                  <a:pt x="0" y="43403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24" name="Freeform: Shape 19"/>
          <p:cNvSpPr/>
          <p:nvPr/>
        </p:nvSpPr>
        <p:spPr>
          <a:xfrm flipH="1" flipV="1">
            <a:off x="7943721" y="1916806"/>
            <a:ext cx="2678561" cy="3549410"/>
          </a:xfrm>
          <a:custGeom>
            <a:avLst/>
            <a:gdLst>
              <a:gd name="connsiteX0" fmla="*/ 0 w 3275465"/>
              <a:gd name="connsiteY0" fmla="*/ 0 h 4340379"/>
              <a:gd name="connsiteX1" fmla="*/ 3275465 w 3275465"/>
              <a:gd name="connsiteY1" fmla="*/ 0 h 4340379"/>
              <a:gd name="connsiteX2" fmla="*/ 3275465 w 3275465"/>
              <a:gd name="connsiteY2" fmla="*/ 2873103 h 4340379"/>
              <a:gd name="connsiteX3" fmla="*/ 0 w 3275465"/>
              <a:gd name="connsiteY3" fmla="*/ 4340379 h 4340379"/>
              <a:gd name="connsiteX4" fmla="*/ 0 w 3275465"/>
              <a:gd name="connsiteY4" fmla="*/ 0 h 4340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5465" h="4340379">
                <a:moveTo>
                  <a:pt x="0" y="0"/>
                </a:moveTo>
                <a:lnTo>
                  <a:pt x="3275465" y="0"/>
                </a:lnTo>
                <a:lnTo>
                  <a:pt x="3275465" y="2873103"/>
                </a:lnTo>
                <a:lnTo>
                  <a:pt x="0" y="43403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27" name="Oval 8"/>
          <p:cNvSpPr/>
          <p:nvPr/>
        </p:nvSpPr>
        <p:spPr>
          <a:xfrm>
            <a:off x="5157898" y="2797394"/>
            <a:ext cx="1876206" cy="1876206"/>
          </a:xfrm>
          <a:prstGeom prst="ellipse">
            <a:avLst/>
          </a:prstGeom>
          <a:solidFill>
            <a:srgbClr val="4FD9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/>
          <a:srcRect b="89934"/>
          <a:stretch>
            <a:fillRect/>
          </a:stretch>
        </p:blipFill>
        <p:spPr>
          <a:xfrm>
            <a:off x="-9054" y="6174031"/>
            <a:ext cx="12201053" cy="69122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714025" y="2290276"/>
            <a:ext cx="23268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计划管理：</a:t>
            </a:r>
            <a:endParaRPr lang="en-US" altLang="zh-CN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计划制定不周密，需提高准确性；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计划完成、计划考核等数据上报口径不统一，数出多门，比较乱；</a:t>
            </a:r>
            <a:endParaRPr lang="zh-CN" altLang="en-US" sz="1400" dirty="0"/>
          </a:p>
        </p:txBody>
      </p:sp>
      <p:sp>
        <p:nvSpPr>
          <p:cNvPr id="52" name="文本框 51"/>
          <p:cNvSpPr txBox="1"/>
          <p:nvPr/>
        </p:nvSpPr>
        <p:spPr>
          <a:xfrm>
            <a:off x="8118126" y="3055949"/>
            <a:ext cx="23268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人员管理：</a:t>
            </a:r>
            <a:endParaRPr lang="zh-CN" altLang="en-US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专业人才缺乏，人员素质有待提高。定期培训人员，提高整体人员素质；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/>
              <a:t>管理制度需进一步完善；</a:t>
            </a:r>
            <a:endParaRPr lang="en-US" altLang="zh-CN" sz="1400" dirty="0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86" b="26349"/>
          <a:stretch>
            <a:fillRect/>
          </a:stretch>
        </p:blipFill>
        <p:spPr>
          <a:xfrm>
            <a:off x="5354003" y="3111627"/>
            <a:ext cx="1370648" cy="94005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05" t="25797" r="19182" b="40763"/>
          <a:stretch>
            <a:fillRect/>
          </a:stretch>
        </p:blipFill>
        <p:spPr>
          <a:xfrm>
            <a:off x="5419724" y="3352105"/>
            <a:ext cx="1419225" cy="1321495"/>
          </a:xfrm>
          <a:prstGeom prst="ellipse">
            <a:avLst/>
          </a:prstGeom>
        </p:spPr>
      </p:pic>
      <p:grpSp>
        <p:nvGrpSpPr>
          <p:cNvPr id="55" name="组合 54"/>
          <p:cNvGrpSpPr/>
          <p:nvPr/>
        </p:nvGrpSpPr>
        <p:grpSpPr>
          <a:xfrm>
            <a:off x="-9053" y="-9054"/>
            <a:ext cx="7616353" cy="1014227"/>
            <a:chOff x="-9053" y="-9054"/>
            <a:chExt cx="7616353" cy="1014227"/>
          </a:xfrm>
        </p:grpSpPr>
        <p:sp>
          <p:nvSpPr>
            <p:cNvPr id="56" name="文本框 55"/>
            <p:cNvSpPr txBox="1"/>
            <p:nvPr/>
          </p:nvSpPr>
          <p:spPr>
            <a:xfrm>
              <a:off x="1027113" y="228216"/>
              <a:ext cx="65801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00B050"/>
                  </a:solidFill>
                  <a:latin typeface="+mj-ea"/>
                  <a:ea typeface="+mj-ea"/>
                </a:rPr>
                <a:t>存在的不足、问题及改进措施</a:t>
              </a:r>
              <a:endParaRPr lang="zh-CN" altLang="en-US" sz="3200" dirty="0">
                <a:solidFill>
                  <a:srgbClr val="00B050"/>
                </a:solidFill>
                <a:latin typeface="+mj-ea"/>
                <a:ea typeface="+mj-ea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58" name="图片 57"/>
              <p:cNvPicPr>
                <a:picLocks noChangeAspect="1"/>
              </p:cNvPicPr>
              <p:nvPr/>
            </p:nvPicPr>
            <p:blipFill rotWithShape="1">
              <a:blip r:embed="rId4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68" name="组合 67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69" name="图片 68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70" name="图片 69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图片 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59" name="矩形: 单圆角 1"/>
          <p:cNvSpPr/>
          <p:nvPr/>
        </p:nvSpPr>
        <p:spPr>
          <a:xfrm>
            <a:off x="-9053" y="2743200"/>
            <a:ext cx="12201053" cy="4114800"/>
          </a:xfrm>
          <a:prstGeom prst="round1Rect">
            <a:avLst>
              <a:gd name="adj" fmla="val 27077"/>
            </a:avLst>
          </a:prstGeom>
          <a:solidFill>
            <a:srgbClr val="4FD9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-9053" y="-9054"/>
            <a:ext cx="5071593" cy="1014227"/>
            <a:chOff x="-9053" y="-9054"/>
            <a:chExt cx="5071593" cy="1014227"/>
          </a:xfrm>
        </p:grpSpPr>
        <p:sp>
          <p:nvSpPr>
            <p:cNvPr id="6" name="文本框 5"/>
            <p:cNvSpPr txBox="1"/>
            <p:nvPr/>
          </p:nvSpPr>
          <p:spPr>
            <a:xfrm>
              <a:off x="1027113" y="228216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00B050"/>
                  </a:solidFill>
                  <a:latin typeface="+mj-ea"/>
                  <a:ea typeface="+mj-ea"/>
                </a:rPr>
                <a:t>改进与学习</a:t>
              </a:r>
              <a:endParaRPr lang="zh-CN" altLang="en-US" sz="3200" dirty="0">
                <a:solidFill>
                  <a:srgbClr val="00B050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9" name="组合 8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10" name="图片 9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3" name="剪去单角的矩形 2"/>
          <p:cNvSpPr/>
          <p:nvPr/>
        </p:nvSpPr>
        <p:spPr>
          <a:xfrm>
            <a:off x="874712" y="1943100"/>
            <a:ext cx="4465637" cy="1663700"/>
          </a:xfrm>
          <a:prstGeom prst="snip1Rect">
            <a:avLst/>
          </a:prstGeom>
          <a:solidFill>
            <a:srgbClr val="EDF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473306" y="2314059"/>
            <a:ext cx="2763840" cy="88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改进以往的天马行空，多与同事沟通。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1079500" y="2165350"/>
            <a:ext cx="1219200" cy="1219200"/>
            <a:chOff x="1079500" y="2165350"/>
            <a:chExt cx="1219200" cy="1219200"/>
          </a:xfrm>
        </p:grpSpPr>
        <p:sp>
          <p:nvSpPr>
            <p:cNvPr id="64" name="椭圆 63"/>
            <p:cNvSpPr/>
            <p:nvPr/>
          </p:nvSpPr>
          <p:spPr>
            <a:xfrm>
              <a:off x="1079500" y="2165350"/>
              <a:ext cx="1219200" cy="1219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271338" y="2451784"/>
              <a:ext cx="8355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cs"/>
                </a:rPr>
                <a:t>沟通交流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cs typeface="+mn-cs"/>
              </a:endParaRPr>
            </a:p>
          </p:txBody>
        </p:sp>
      </p:grpSp>
      <p:sp>
        <p:nvSpPr>
          <p:cNvPr id="80" name="剪去单角的矩形 79"/>
          <p:cNvSpPr/>
          <p:nvPr/>
        </p:nvSpPr>
        <p:spPr>
          <a:xfrm>
            <a:off x="6091473" y="1943100"/>
            <a:ext cx="4465637" cy="1663700"/>
          </a:xfrm>
          <a:prstGeom prst="snip1Rect">
            <a:avLst/>
          </a:prstGeom>
          <a:solidFill>
            <a:srgbClr val="EDF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337300" y="2165350"/>
            <a:ext cx="4103688" cy="1219200"/>
            <a:chOff x="6337300" y="2165350"/>
            <a:chExt cx="4103688" cy="1219200"/>
          </a:xfrm>
        </p:grpSpPr>
        <p:grpSp>
          <p:nvGrpSpPr>
            <p:cNvPr id="18" name="组合 17"/>
            <p:cNvGrpSpPr/>
            <p:nvPr/>
          </p:nvGrpSpPr>
          <p:grpSpPr>
            <a:xfrm>
              <a:off x="6337300" y="2165350"/>
              <a:ext cx="1219200" cy="1219200"/>
              <a:chOff x="6337300" y="2165350"/>
              <a:chExt cx="1219200" cy="1219200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6337300" y="2165350"/>
                <a:ext cx="1219200" cy="12192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6540024" y="2451784"/>
                <a:ext cx="8355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思想修养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7677148" y="2314059"/>
              <a:ext cx="27638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站在一个高度、一分为二的看待工作中的人与事。</a:t>
              </a:r>
              <a:endParaRPr lang="zh-CN" altLang="en-US" dirty="0"/>
            </a:p>
          </p:txBody>
        </p:sp>
      </p:grpSp>
      <p:sp>
        <p:nvSpPr>
          <p:cNvPr id="81" name="剪去单角的矩形 80"/>
          <p:cNvSpPr/>
          <p:nvPr/>
        </p:nvSpPr>
        <p:spPr>
          <a:xfrm>
            <a:off x="874712" y="4184650"/>
            <a:ext cx="4465637" cy="1663700"/>
          </a:xfrm>
          <a:prstGeom prst="snip1Rect">
            <a:avLst/>
          </a:prstGeom>
          <a:solidFill>
            <a:srgbClr val="EDF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剪去单角的矩形 81"/>
          <p:cNvSpPr/>
          <p:nvPr/>
        </p:nvSpPr>
        <p:spPr>
          <a:xfrm>
            <a:off x="6091473" y="4184650"/>
            <a:ext cx="4465637" cy="1663700"/>
          </a:xfrm>
          <a:prstGeom prst="snip1Rect">
            <a:avLst/>
          </a:prstGeom>
          <a:solidFill>
            <a:srgbClr val="EDFB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079500" y="4406900"/>
            <a:ext cx="4157646" cy="1219200"/>
            <a:chOff x="1079500" y="4406900"/>
            <a:chExt cx="4157646" cy="1219200"/>
          </a:xfrm>
        </p:grpSpPr>
        <p:sp>
          <p:nvSpPr>
            <p:cNvPr id="74" name="文本框 73"/>
            <p:cNvSpPr txBox="1"/>
            <p:nvPr/>
          </p:nvSpPr>
          <p:spPr>
            <a:xfrm>
              <a:off x="2473306" y="4557562"/>
              <a:ext cx="27638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加强团队协作与互助，发挥</a:t>
              </a:r>
              <a:r>
                <a:rPr lang="en-US" altLang="zh-CN" dirty="0"/>
                <a:t>1+1+1=11</a:t>
              </a:r>
              <a:r>
                <a:rPr lang="zh-CN" altLang="en-US" dirty="0"/>
                <a:t>的放大效应。</a:t>
              </a:r>
              <a:endParaRPr lang="zh-CN" altLang="en-US" dirty="0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79500" y="4406900"/>
              <a:ext cx="1219200" cy="1219200"/>
              <a:chOff x="1079500" y="4406900"/>
              <a:chExt cx="1219200" cy="1219200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1079500" y="4406900"/>
                <a:ext cx="1219200" cy="12192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271338" y="4693334"/>
                <a:ext cx="8355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ea"/>
                    <a:cs typeface="+mn-cs"/>
                  </a:rPr>
                  <a:t>团队协作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337300" y="4406900"/>
            <a:ext cx="4103688" cy="1219200"/>
            <a:chOff x="6337300" y="4406900"/>
            <a:chExt cx="4103688" cy="1219200"/>
          </a:xfrm>
        </p:grpSpPr>
        <p:grpSp>
          <p:nvGrpSpPr>
            <p:cNvPr id="17" name="组合 16"/>
            <p:cNvGrpSpPr/>
            <p:nvPr/>
          </p:nvGrpSpPr>
          <p:grpSpPr>
            <a:xfrm>
              <a:off x="6337300" y="4406900"/>
              <a:ext cx="1219200" cy="1219200"/>
              <a:chOff x="6337300" y="4406900"/>
              <a:chExt cx="1219200" cy="12192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6337300" y="4406900"/>
                <a:ext cx="1219200" cy="121920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6540024" y="4693334"/>
                <a:ext cx="8355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+mn-ea"/>
                  </a:rPr>
                  <a:t>说话艺术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ea"/>
                  <a:cs typeface="+mn-cs"/>
                </a:endParaRPr>
              </a:p>
            </p:txBody>
          </p:sp>
        </p:grpSp>
        <p:sp>
          <p:nvSpPr>
            <p:cNvPr id="75" name="文本框 74"/>
            <p:cNvSpPr txBox="1"/>
            <p:nvPr/>
          </p:nvSpPr>
          <p:spPr>
            <a:xfrm>
              <a:off x="7677148" y="4557562"/>
              <a:ext cx="27638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提升说话与做人的艺术，摒弃个人偏见。</a:t>
              </a:r>
              <a:endParaRPr lang="zh-CN" altLang="en-US" dirty="0"/>
            </a:p>
          </p:txBody>
        </p:sp>
      </p:grpSp>
      <p:sp>
        <p:nvSpPr>
          <p:cNvPr id="23" name="矩形 22"/>
          <p:cNvSpPr/>
          <p:nvPr/>
        </p:nvSpPr>
        <p:spPr>
          <a:xfrm>
            <a:off x="874712" y="3485584"/>
            <a:ext cx="4465637" cy="12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6091473" y="3485584"/>
            <a:ext cx="4465637" cy="12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874712" y="5727134"/>
            <a:ext cx="4465637" cy="12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矩形 84"/>
          <p:cNvSpPr/>
          <p:nvPr/>
        </p:nvSpPr>
        <p:spPr>
          <a:xfrm>
            <a:off x="6091473" y="5727134"/>
            <a:ext cx="4465637" cy="12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-1" y="6464306"/>
            <a:ext cx="12195175" cy="400046"/>
          </a:xfrm>
          <a:prstGeom prst="rect">
            <a:avLst/>
          </a:prstGeom>
          <a:solidFill>
            <a:srgbClr val="27B739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089401" y="1100757"/>
            <a:ext cx="4013200" cy="4013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431141" y="2294558"/>
            <a:ext cx="203200" cy="203200"/>
          </a:xfrm>
          <a:prstGeom prst="ellipse">
            <a:avLst/>
          </a:prstGeom>
          <a:solidFill>
            <a:srgbClr val="6DE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33684" y="2837104"/>
            <a:ext cx="333829" cy="333829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6631" y="3413090"/>
            <a:ext cx="753786" cy="75378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902487" y="1566171"/>
            <a:ext cx="753786" cy="75378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116781" y="1355998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316443" y="2293530"/>
            <a:ext cx="496733" cy="496733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306896" y="3170933"/>
            <a:ext cx="648033" cy="648033"/>
          </a:xfrm>
          <a:prstGeom prst="ellipse">
            <a:avLst/>
          </a:prstGeom>
          <a:solidFill>
            <a:srgbClr val="9E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802466" y="4502425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921429" y="2813823"/>
            <a:ext cx="587066" cy="58706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275620" y="1988200"/>
            <a:ext cx="118021" cy="11802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94474" y="1060642"/>
            <a:ext cx="3752950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</a:rPr>
              <a:t>04</a:t>
            </a:r>
            <a:endParaRPr lang="en-US" altLang="zh-CN" sz="2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noFill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4822878" y="3818966"/>
            <a:ext cx="2632022" cy="677108"/>
          </a:xfrm>
          <a:prstGeom prst="snip1Rect">
            <a:avLst/>
          </a:prstGeom>
          <a:solidFill>
            <a:srgbClr val="6DE07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 rot="20116835">
            <a:off x="2393209" y="2406538"/>
            <a:ext cx="7332487" cy="1651230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5113481" y="3818966"/>
            <a:ext cx="22029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未来工作规划</a:t>
            </a:r>
            <a:endParaRPr lang="zh-CN" altLang="en-US" sz="2400" dirty="0"/>
          </a:p>
          <a:p>
            <a:r>
              <a:rPr lang="en-US" altLang="zh-CN" sz="1400" dirty="0"/>
              <a:t>Future work plan</a:t>
            </a:r>
            <a:endParaRPr lang="en-US" altLang="zh-CN" sz="1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t="-1" b="41968"/>
          <a:stretch>
            <a:fillRect/>
          </a:stretch>
        </p:blipFill>
        <p:spPr>
          <a:xfrm>
            <a:off x="4075001" y="1061971"/>
            <a:ext cx="4041998" cy="2373998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2" t="31004" r="37321" b="46293"/>
          <a:stretch>
            <a:fillRect/>
          </a:stretch>
        </p:blipFill>
        <p:spPr>
          <a:xfrm>
            <a:off x="6870357" y="2470983"/>
            <a:ext cx="1828800" cy="1556951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985722" y="393683"/>
            <a:ext cx="10123622" cy="5751109"/>
            <a:chOff x="985722" y="393683"/>
            <a:chExt cx="10123622" cy="5751109"/>
          </a:xfrm>
        </p:grpSpPr>
        <p:sp>
          <p:nvSpPr>
            <p:cNvPr id="35" name="椭圆 34"/>
            <p:cNvSpPr/>
            <p:nvPr/>
          </p:nvSpPr>
          <p:spPr>
            <a:xfrm>
              <a:off x="985722" y="4218361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2746205" y="565815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385307" y="2052593"/>
              <a:ext cx="203200" cy="203200"/>
            </a:xfrm>
            <a:prstGeom prst="ellipse">
              <a:avLst/>
            </a:prstGeom>
            <a:solidFill>
              <a:srgbClr val="6DE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525300" y="393683"/>
              <a:ext cx="496733" cy="496733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376433" y="5247694"/>
              <a:ext cx="587066" cy="587066"/>
            </a:xfrm>
            <a:prstGeom prst="ellipse">
              <a:avLst/>
            </a:prstGeom>
            <a:solidFill>
              <a:srgbClr val="8EE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7367863" y="5557726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355558" y="2775236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0906144" y="2489322"/>
              <a:ext cx="119766" cy="119766"/>
            </a:xfrm>
            <a:prstGeom prst="ellipse">
              <a:avLst/>
            </a:prstGeom>
            <a:solidFill>
              <a:srgbClr val="27B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4528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-9054"/>
            <a:ext cx="12192000" cy="105931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9053" y="-9054"/>
            <a:ext cx="5071593" cy="1014227"/>
            <a:chOff x="-9053" y="-9054"/>
            <a:chExt cx="5071593" cy="1014227"/>
          </a:xfrm>
        </p:grpSpPr>
        <p:sp>
          <p:nvSpPr>
            <p:cNvPr id="7" name="文本框 6"/>
            <p:cNvSpPr txBox="1"/>
            <p:nvPr/>
          </p:nvSpPr>
          <p:spPr>
            <a:xfrm>
              <a:off x="1027113" y="228216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全年目标</a:t>
              </a:r>
              <a:endPara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1">
                <a:biLevel thresh="75000"/>
              </a:blip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21" name="矩形 20"/>
          <p:cNvSpPr/>
          <p:nvPr/>
        </p:nvSpPr>
        <p:spPr>
          <a:xfrm>
            <a:off x="0" y="5798736"/>
            <a:ext cx="12187472" cy="105931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42202" y="1668653"/>
            <a:ext cx="3751887" cy="4602145"/>
            <a:chOff x="665324" y="1113502"/>
            <a:chExt cx="4397216" cy="539371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69" t="46560" r="46190" b="22329"/>
            <a:stretch>
              <a:fillRect/>
            </a:stretch>
          </p:blipFill>
          <p:spPr>
            <a:xfrm>
              <a:off x="1053322" y="4834363"/>
              <a:ext cx="952120" cy="1428182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86" b="26349"/>
            <a:stretch>
              <a:fillRect/>
            </a:stretch>
          </p:blipFill>
          <p:spPr>
            <a:xfrm>
              <a:off x="665324" y="1113502"/>
              <a:ext cx="4252666" cy="2916689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96" t="32804" r="27778" b="21270"/>
            <a:stretch>
              <a:fillRect/>
            </a:stretch>
          </p:blipFill>
          <p:spPr>
            <a:xfrm>
              <a:off x="1640622" y="3085305"/>
              <a:ext cx="3421918" cy="3421916"/>
            </a:xfrm>
            <a:prstGeom prst="rect">
              <a:avLst/>
            </a:prstGeom>
          </p:spPr>
        </p:pic>
      </p:grpSp>
      <p:sp>
        <p:nvSpPr>
          <p:cNvPr id="23" name="线形标注 2(带强调线) 22"/>
          <p:cNvSpPr/>
          <p:nvPr/>
        </p:nvSpPr>
        <p:spPr>
          <a:xfrm>
            <a:off x="6305681" y="2412189"/>
            <a:ext cx="4486275" cy="2200275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3475"/>
              <a:gd name="adj6" fmla="val -62439"/>
            </a:avLst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剪去单角的矩形 16"/>
          <p:cNvSpPr/>
          <p:nvPr/>
        </p:nvSpPr>
        <p:spPr>
          <a:xfrm>
            <a:off x="6091472" y="1905076"/>
            <a:ext cx="5388443" cy="846867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剪去单角的矩形 25"/>
          <p:cNvSpPr/>
          <p:nvPr/>
        </p:nvSpPr>
        <p:spPr>
          <a:xfrm>
            <a:off x="6091472" y="3004285"/>
            <a:ext cx="5388443" cy="846867"/>
          </a:xfrm>
          <a:prstGeom prst="snip1Rect">
            <a:avLst/>
          </a:prstGeom>
          <a:solidFill>
            <a:srgbClr val="CEF4D3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剪去单角的矩形 26"/>
          <p:cNvSpPr/>
          <p:nvPr/>
        </p:nvSpPr>
        <p:spPr>
          <a:xfrm>
            <a:off x="6091472" y="4097054"/>
            <a:ext cx="5388443" cy="846867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6223967" y="2208021"/>
            <a:ext cx="4493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一、制定战略，明确目标，实现企业可持续发展</a:t>
            </a:r>
            <a:endParaRPr lang="zh-CN" altLang="en-US" sz="1600" dirty="0"/>
          </a:p>
        </p:txBody>
      </p:sp>
      <p:sp>
        <p:nvSpPr>
          <p:cNvPr id="31" name="文本框 30"/>
          <p:cNvSpPr txBox="1"/>
          <p:nvPr/>
        </p:nvSpPr>
        <p:spPr>
          <a:xfrm>
            <a:off x="6223967" y="3255196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二、突出主业，多业并举，向多元化发展</a:t>
            </a:r>
            <a:endParaRPr lang="zh-CN" altLang="en-US" sz="1600" dirty="0"/>
          </a:p>
        </p:txBody>
      </p:sp>
      <p:sp>
        <p:nvSpPr>
          <p:cNvPr id="32" name="文本框 31"/>
          <p:cNvSpPr txBox="1"/>
          <p:nvPr/>
        </p:nvSpPr>
        <p:spPr>
          <a:xfrm>
            <a:off x="6223967" y="4360973"/>
            <a:ext cx="5109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三、基于公司战略及业务发展的公司内部管理实施方案</a:t>
            </a:r>
            <a:endParaRPr lang="zh-CN" altLang="en-US" sz="1600" dirty="0"/>
          </a:p>
        </p:txBody>
      </p:sp>
      <p:sp>
        <p:nvSpPr>
          <p:cNvPr id="36" name="矩形 35"/>
          <p:cNvSpPr/>
          <p:nvPr/>
        </p:nvSpPr>
        <p:spPr>
          <a:xfrm>
            <a:off x="-9054" y="1357971"/>
            <a:ext cx="45719" cy="4279900"/>
          </a:xfrm>
          <a:prstGeom prst="rect">
            <a:avLst/>
          </a:prstGeom>
          <a:solidFill>
            <a:srgbClr val="389F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4528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9053" y="-9054"/>
            <a:ext cx="5071593" cy="1014227"/>
            <a:chOff x="-9053" y="-9054"/>
            <a:chExt cx="5071593" cy="1014227"/>
          </a:xfrm>
        </p:grpSpPr>
        <p:sp>
          <p:nvSpPr>
            <p:cNvPr id="7" name="文本框 6"/>
            <p:cNvSpPr txBox="1"/>
            <p:nvPr/>
          </p:nvSpPr>
          <p:spPr>
            <a:xfrm>
              <a:off x="1027113" y="228216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我的工作规划</a:t>
              </a:r>
              <a:endPara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1">
                <a:biLevel thresh="75000"/>
              </a:blip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" name="矩形 12"/>
          <p:cNvSpPr/>
          <p:nvPr/>
        </p:nvSpPr>
        <p:spPr>
          <a:xfrm>
            <a:off x="-9053" y="6090217"/>
            <a:ext cx="12201053" cy="767783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0216611">
            <a:off x="2683149" y="1725673"/>
            <a:ext cx="6503661" cy="3619456"/>
          </a:xfrm>
          <a:prstGeom prst="ellipse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626944" y="1871320"/>
            <a:ext cx="10874577" cy="3441301"/>
            <a:chOff x="626944" y="1871320"/>
            <a:chExt cx="10874577" cy="3441301"/>
          </a:xfrm>
        </p:grpSpPr>
        <p:sp>
          <p:nvSpPr>
            <p:cNvPr id="16" name="矩形 15"/>
            <p:cNvSpPr/>
            <p:nvPr/>
          </p:nvSpPr>
          <p:spPr>
            <a:xfrm rot="21003506">
              <a:off x="626944" y="1871320"/>
              <a:ext cx="10826950" cy="724833"/>
            </a:xfrm>
            <a:prstGeom prst="rect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804322" y="3303471"/>
              <a:ext cx="10623105" cy="724833"/>
            </a:xfrm>
            <a:prstGeom prst="rect">
              <a:avLst/>
            </a:prstGeom>
            <a:solidFill>
              <a:srgbClr val="95E8A0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 rot="20810087">
              <a:off x="944601" y="4034892"/>
              <a:ext cx="10538776" cy="724833"/>
            </a:xfrm>
            <a:prstGeom prst="rect">
              <a:avLst/>
            </a:prstGeom>
            <a:solidFill>
              <a:srgbClr val="80E38D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296624">
              <a:off x="943811" y="4587788"/>
              <a:ext cx="10557710" cy="724833"/>
            </a:xfrm>
            <a:prstGeom prst="rect">
              <a:avLst/>
            </a:prstGeom>
            <a:solidFill>
              <a:srgbClr val="DCF7DF"/>
            </a:solidFill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 rot="20987239">
              <a:off x="2026645" y="2033681"/>
              <a:ext cx="8392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第一季，以诉讼业务开拓为主，针对现有的老客户资源做诉讼业务开发。</a:t>
              </a:r>
              <a:endParaRPr lang="zh-CN" altLang="en-US" sz="2000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178977" y="3487272"/>
              <a:ext cx="32624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第二季度，大力开拓市场。</a:t>
              </a:r>
              <a:endParaRPr lang="zh-CN" altLang="en-US" sz="2000" dirty="0"/>
            </a:p>
          </p:txBody>
        </p:sp>
        <p:sp>
          <p:nvSpPr>
            <p:cNvPr id="22" name="文本框 21"/>
            <p:cNvSpPr txBox="1"/>
            <p:nvPr/>
          </p:nvSpPr>
          <p:spPr>
            <a:xfrm rot="20777894">
              <a:off x="1772057" y="4101569"/>
              <a:ext cx="9674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第三季度，                        “双十一”“双十二”双节带来的无限商机。</a:t>
              </a:r>
              <a:endParaRPr lang="zh-CN" altLang="en-US" sz="2000" dirty="0"/>
            </a:p>
          </p:txBody>
        </p:sp>
        <p:sp>
          <p:nvSpPr>
            <p:cNvPr id="23" name="文本框 22"/>
            <p:cNvSpPr txBox="1"/>
            <p:nvPr/>
          </p:nvSpPr>
          <p:spPr>
            <a:xfrm rot="312955">
              <a:off x="2184021" y="4704962"/>
              <a:ext cx="6853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/>
                <a:t>第四季度，全力维护新老客户，有针对性的做可行性建议。</a:t>
              </a:r>
              <a:endParaRPr lang="zh-CN" altLang="en-US" sz="2000" dirty="0"/>
            </a:p>
          </p:txBody>
        </p:sp>
      </p:grpSp>
      <p:sp>
        <p:nvSpPr>
          <p:cNvPr id="26" name="椭圆 25"/>
          <p:cNvSpPr/>
          <p:nvPr/>
        </p:nvSpPr>
        <p:spPr>
          <a:xfrm>
            <a:off x="1430100" y="2867764"/>
            <a:ext cx="337672" cy="3376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440263" y="3465697"/>
            <a:ext cx="337672" cy="3376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559791" y="4357926"/>
            <a:ext cx="337672" cy="3376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445408" y="5329614"/>
            <a:ext cx="337672" cy="3376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9" name="剪去单角的矩形 28"/>
          <p:cNvSpPr/>
          <p:nvPr/>
        </p:nvSpPr>
        <p:spPr>
          <a:xfrm>
            <a:off x="947738" y="632181"/>
            <a:ext cx="2201098" cy="484534"/>
          </a:xfrm>
          <a:prstGeom prst="snip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7738" y="1177254"/>
            <a:ext cx="1912340" cy="298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2" name="单圆角矩形 1"/>
          <p:cNvSpPr/>
          <p:nvPr/>
        </p:nvSpPr>
        <p:spPr>
          <a:xfrm>
            <a:off x="933955" y="1840897"/>
            <a:ext cx="5026858" cy="2042160"/>
          </a:xfrm>
          <a:prstGeom prst="round1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47737" y="61647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+mj-lt"/>
              </a:rPr>
              <a:t>目录</a:t>
            </a:r>
            <a:endParaRPr lang="zh-CN" altLang="en-US" sz="3200" dirty="0"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0173" y="1141759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+mj-lt"/>
              </a:rPr>
              <a:t> </a:t>
            </a:r>
            <a:endParaRPr lang="zh-CN" altLang="en-US" dirty="0">
              <a:latin typeface="+mj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47738" y="1167357"/>
            <a:ext cx="1257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CONTENTS</a:t>
            </a:r>
            <a:endParaRPr lang="zh-CN" altLang="en-US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5" t="32222" r="39815" b="49260"/>
          <a:stretch>
            <a:fillRect/>
          </a:stretch>
        </p:blipFill>
        <p:spPr>
          <a:xfrm rot="1513699">
            <a:off x="711352" y="437610"/>
            <a:ext cx="472771" cy="4460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481406" y="1599169"/>
            <a:ext cx="21788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ln>
                  <a:solidFill>
                    <a:schemeClr val="bg1"/>
                  </a:solidFill>
                </a:ln>
                <a:noFill/>
              </a:rPr>
              <a:t>01</a:t>
            </a:r>
            <a:endParaRPr lang="zh-CN" altLang="en-US" sz="18000" dirty="0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0438" y="2426998"/>
            <a:ext cx="220296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年度工作概述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Annual Work Overview</a:t>
            </a:r>
            <a:endParaRPr lang="en-US" altLang="zh-CN" sz="1400" dirty="0"/>
          </a:p>
        </p:txBody>
      </p:sp>
      <p:sp>
        <p:nvSpPr>
          <p:cNvPr id="24" name="矩形 23"/>
          <p:cNvSpPr/>
          <p:nvPr/>
        </p:nvSpPr>
        <p:spPr>
          <a:xfrm>
            <a:off x="933955" y="3801911"/>
            <a:ext cx="5013076" cy="8114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单圆角矩形 33"/>
          <p:cNvSpPr/>
          <p:nvPr/>
        </p:nvSpPr>
        <p:spPr>
          <a:xfrm>
            <a:off x="6244969" y="1840897"/>
            <a:ext cx="5026858" cy="2042160"/>
          </a:xfrm>
          <a:prstGeom prst="round1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8828201" y="1599169"/>
            <a:ext cx="261161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ln>
                  <a:solidFill>
                    <a:schemeClr val="bg1"/>
                  </a:solidFill>
                </a:ln>
                <a:noFill/>
              </a:rPr>
              <a:t>02</a:t>
            </a:r>
            <a:endParaRPr lang="en-US" altLang="zh-CN" sz="18000" dirty="0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24045" y="2426998"/>
            <a:ext cx="220296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目标完成情况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Target achievement</a:t>
            </a:r>
            <a:endParaRPr lang="en-US" altLang="zh-CN" sz="1400" dirty="0"/>
          </a:p>
        </p:txBody>
      </p:sp>
      <p:sp>
        <p:nvSpPr>
          <p:cNvPr id="44" name="单圆角矩形 43"/>
          <p:cNvSpPr/>
          <p:nvPr/>
        </p:nvSpPr>
        <p:spPr>
          <a:xfrm>
            <a:off x="933955" y="4164738"/>
            <a:ext cx="5026858" cy="2042160"/>
          </a:xfrm>
          <a:prstGeom prst="round1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3464313" y="3923010"/>
            <a:ext cx="26564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ln>
                  <a:solidFill>
                    <a:schemeClr val="bg1"/>
                  </a:solidFill>
                </a:ln>
                <a:noFill/>
              </a:rPr>
              <a:t>03</a:t>
            </a:r>
            <a:endParaRPr lang="en-US" altLang="zh-CN" sz="18000" dirty="0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513031" y="4754458"/>
            <a:ext cx="297234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成功项目展示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Successful Project Presentation</a:t>
            </a:r>
            <a:endParaRPr lang="en-US" altLang="zh-CN" sz="1400" dirty="0"/>
          </a:p>
        </p:txBody>
      </p:sp>
      <p:sp>
        <p:nvSpPr>
          <p:cNvPr id="47" name="矩形 46"/>
          <p:cNvSpPr/>
          <p:nvPr/>
        </p:nvSpPr>
        <p:spPr>
          <a:xfrm>
            <a:off x="933955" y="6125752"/>
            <a:ext cx="5013076" cy="8114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单圆角矩形 47"/>
          <p:cNvSpPr/>
          <p:nvPr/>
        </p:nvSpPr>
        <p:spPr>
          <a:xfrm>
            <a:off x="6244969" y="4164738"/>
            <a:ext cx="5026858" cy="2042160"/>
          </a:xfrm>
          <a:prstGeom prst="round1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8828201" y="3923010"/>
            <a:ext cx="265649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dirty="0">
                <a:ln>
                  <a:solidFill>
                    <a:schemeClr val="bg1"/>
                  </a:solidFill>
                </a:ln>
                <a:noFill/>
              </a:rPr>
              <a:t>04</a:t>
            </a:r>
            <a:endParaRPr lang="en-US" altLang="zh-CN" sz="18000" dirty="0">
              <a:ln>
                <a:solidFill>
                  <a:schemeClr val="bg1"/>
                </a:solidFill>
              </a:ln>
              <a:noFill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824045" y="4753647"/>
            <a:ext cx="220296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未来工作规划</a:t>
            </a:r>
            <a:endParaRPr lang="zh-CN" altLang="en-US" sz="2400" dirty="0"/>
          </a:p>
          <a:p>
            <a:pPr>
              <a:lnSpc>
                <a:spcPct val="150000"/>
              </a:lnSpc>
            </a:pPr>
            <a:r>
              <a:rPr lang="en-US" altLang="zh-CN" sz="1400" dirty="0"/>
              <a:t>Future work plan</a:t>
            </a:r>
            <a:endParaRPr lang="en-US" altLang="zh-CN" sz="1400" dirty="0"/>
          </a:p>
        </p:txBody>
      </p:sp>
      <p:sp>
        <p:nvSpPr>
          <p:cNvPr id="51" name="矩形 50"/>
          <p:cNvSpPr/>
          <p:nvPr/>
        </p:nvSpPr>
        <p:spPr>
          <a:xfrm>
            <a:off x="6245305" y="3801911"/>
            <a:ext cx="5013076" cy="8114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245305" y="6125752"/>
            <a:ext cx="5013076" cy="8114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4528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9053" y="-9054"/>
            <a:ext cx="5071593" cy="1014227"/>
            <a:chOff x="-9053" y="-9054"/>
            <a:chExt cx="5071593" cy="1014227"/>
          </a:xfrm>
        </p:grpSpPr>
        <p:sp>
          <p:nvSpPr>
            <p:cNvPr id="7" name="文本框 6"/>
            <p:cNvSpPr txBox="1"/>
            <p:nvPr/>
          </p:nvSpPr>
          <p:spPr>
            <a:xfrm>
              <a:off x="1027113" y="228216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专业提升</a:t>
              </a:r>
              <a:endPara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1">
                <a:biLevel thresh="75000"/>
              </a:blip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" name="矩形 12"/>
          <p:cNvSpPr/>
          <p:nvPr/>
        </p:nvSpPr>
        <p:spPr>
          <a:xfrm>
            <a:off x="-9053" y="6090217"/>
            <a:ext cx="12201053" cy="767783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剪去单角的矩形 14"/>
          <p:cNvSpPr/>
          <p:nvPr/>
        </p:nvSpPr>
        <p:spPr>
          <a:xfrm>
            <a:off x="1579224" y="1710639"/>
            <a:ext cx="2931204" cy="484534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794737" y="1736661"/>
            <a:ext cx="18373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+mj-lt"/>
              </a:rPr>
              <a:t>1</a:t>
            </a:r>
            <a:r>
              <a:rPr lang="zh-CN" altLang="en-US" sz="2400" dirty="0">
                <a:latin typeface="+mj-lt"/>
              </a:rPr>
              <a:t>、学习交流</a:t>
            </a:r>
            <a:endParaRPr lang="zh-CN" altLang="en-US" sz="2400" dirty="0"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79224" y="2195173"/>
            <a:ext cx="3892498" cy="1249324"/>
          </a:xfrm>
          <a:prstGeom prst="rect">
            <a:avLst/>
          </a:prstGeom>
          <a:solidFill>
            <a:srgbClr val="F6FDF7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750559" y="2376316"/>
            <a:ext cx="3532641" cy="88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多与同行、与领导认真学习体会他人优秀的经验。</a:t>
            </a:r>
            <a:endParaRPr lang="zh-CN" altLang="en-US" dirty="0"/>
          </a:p>
        </p:txBody>
      </p:sp>
      <p:sp>
        <p:nvSpPr>
          <p:cNvPr id="36" name="剪去单角的矩形 35"/>
          <p:cNvSpPr/>
          <p:nvPr/>
        </p:nvSpPr>
        <p:spPr>
          <a:xfrm>
            <a:off x="6579111" y="1710639"/>
            <a:ext cx="2931204" cy="484534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6794624" y="1736661"/>
            <a:ext cx="1899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2</a:t>
            </a:r>
            <a:r>
              <a:rPr lang="zh-CN" altLang="en-US" sz="2400" dirty="0"/>
              <a:t>、自主学习</a:t>
            </a:r>
            <a:endParaRPr lang="zh-CN" altLang="en-US" sz="2400" dirty="0"/>
          </a:p>
        </p:txBody>
      </p:sp>
      <p:sp>
        <p:nvSpPr>
          <p:cNvPr id="38" name="矩形 37"/>
          <p:cNvSpPr/>
          <p:nvPr/>
        </p:nvSpPr>
        <p:spPr>
          <a:xfrm>
            <a:off x="6579111" y="2195173"/>
            <a:ext cx="3892498" cy="1249324"/>
          </a:xfrm>
          <a:prstGeom prst="rect">
            <a:avLst/>
          </a:prstGeom>
          <a:solidFill>
            <a:srgbClr val="F6FDF7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6750446" y="2376316"/>
            <a:ext cx="3532641" cy="887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自主学习，开阔视野，积极参与培训、学习，并记录。</a:t>
            </a:r>
            <a:endParaRPr lang="zh-CN" altLang="en-US" dirty="0"/>
          </a:p>
        </p:txBody>
      </p:sp>
      <p:sp>
        <p:nvSpPr>
          <p:cNvPr id="49" name="剪去单角的矩形 48"/>
          <p:cNvSpPr/>
          <p:nvPr/>
        </p:nvSpPr>
        <p:spPr>
          <a:xfrm>
            <a:off x="1579224" y="3870958"/>
            <a:ext cx="2931204" cy="484534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1794737" y="3896980"/>
            <a:ext cx="1899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3</a:t>
            </a:r>
            <a:r>
              <a:rPr lang="zh-CN" altLang="en-US" sz="2400" dirty="0"/>
              <a:t>、专业发展</a:t>
            </a:r>
            <a:endParaRPr lang="zh-CN" altLang="en-US" sz="2400" dirty="0"/>
          </a:p>
        </p:txBody>
      </p:sp>
      <p:sp>
        <p:nvSpPr>
          <p:cNvPr id="51" name="矩形 50"/>
          <p:cNvSpPr/>
          <p:nvPr/>
        </p:nvSpPr>
        <p:spPr>
          <a:xfrm>
            <a:off x="1579224" y="4355492"/>
            <a:ext cx="3892498" cy="1249324"/>
          </a:xfrm>
          <a:prstGeom prst="rect">
            <a:avLst/>
          </a:prstGeom>
          <a:solidFill>
            <a:srgbClr val="F6FDF7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剪去单角的矩形 52"/>
          <p:cNvSpPr/>
          <p:nvPr/>
        </p:nvSpPr>
        <p:spPr>
          <a:xfrm>
            <a:off x="6579111" y="3870958"/>
            <a:ext cx="2931204" cy="484534"/>
          </a:xfrm>
          <a:prstGeom prst="snip1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6794624" y="3896980"/>
            <a:ext cx="18998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4</a:t>
            </a:r>
            <a:r>
              <a:rPr lang="zh-CN" altLang="en-US" sz="2400" dirty="0"/>
              <a:t>、常规业务</a:t>
            </a:r>
            <a:endParaRPr lang="zh-CN" altLang="en-US" sz="2400" dirty="0"/>
          </a:p>
        </p:txBody>
      </p:sp>
      <p:sp>
        <p:nvSpPr>
          <p:cNvPr id="55" name="矩形 54"/>
          <p:cNvSpPr/>
          <p:nvPr/>
        </p:nvSpPr>
        <p:spPr>
          <a:xfrm>
            <a:off x="6579111" y="4355492"/>
            <a:ext cx="3892498" cy="1249324"/>
          </a:xfrm>
          <a:prstGeom prst="rect">
            <a:avLst/>
          </a:prstGeom>
          <a:solidFill>
            <a:srgbClr val="F6FDF7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6750446" y="4536635"/>
            <a:ext cx="3532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每次项目完成后要及时反思，以便在之后项目中扬长避短。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750558" y="4536635"/>
            <a:ext cx="353264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专业发展，提高自我。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4528" y="-9054"/>
            <a:ext cx="12192000" cy="6867054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9053" y="-9054"/>
            <a:ext cx="12201053" cy="1059316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-9053" y="-9054"/>
            <a:ext cx="5071593" cy="1014227"/>
            <a:chOff x="-9053" y="-9054"/>
            <a:chExt cx="5071593" cy="1014227"/>
          </a:xfrm>
        </p:grpSpPr>
        <p:sp>
          <p:nvSpPr>
            <p:cNvPr id="7" name="文本框 6"/>
            <p:cNvSpPr txBox="1"/>
            <p:nvPr/>
          </p:nvSpPr>
          <p:spPr>
            <a:xfrm>
              <a:off x="1027113" y="228216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ea"/>
                  <a:ea typeface="+mj-ea"/>
                </a:rPr>
                <a:t>总结分享</a:t>
              </a:r>
              <a:endPara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 rotWithShape="1">
              <a:blip r:embed="rId1">
                <a:biLevel thresh="75000"/>
              </a:blip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10" name="组合 9"/>
              <p:cNvGrpSpPr/>
              <p:nvPr/>
            </p:nvGrpSpPr>
            <p:grpSpPr>
              <a:xfrm>
                <a:off x="133710" y="134337"/>
                <a:ext cx="707576" cy="776386"/>
                <a:chOff x="61140" y="134337"/>
                <a:chExt cx="707576" cy="776386"/>
              </a:xfrm>
            </p:grpSpPr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61140" y="134337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12" name="图片 1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duotone>
                    <a:schemeClr val="accent2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90885" y="467246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" name="矩形 12"/>
          <p:cNvSpPr/>
          <p:nvPr/>
        </p:nvSpPr>
        <p:spPr>
          <a:xfrm>
            <a:off x="-9053" y="6090217"/>
            <a:ext cx="12201053" cy="767783"/>
          </a:xfrm>
          <a:prstGeom prst="rect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349828" y="1866478"/>
            <a:ext cx="10842171" cy="771525"/>
          </a:xfrm>
          <a:prstGeom prst="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733923" y="1866478"/>
            <a:ext cx="3725643" cy="7715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461829" y="1866478"/>
            <a:ext cx="3725643" cy="7715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696895" y="2021407"/>
            <a:ext cx="2145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+mj-lt"/>
              </a:rPr>
              <a:t>1</a:t>
            </a:r>
            <a:r>
              <a:rPr lang="zh-CN" altLang="en-US" sz="2400" dirty="0">
                <a:latin typeface="+mj-lt"/>
              </a:rPr>
              <a:t>、增加责任感</a:t>
            </a:r>
            <a:endParaRPr lang="zh-CN" altLang="en-US" sz="2400" dirty="0"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41858" y="2021407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+mj-lt"/>
              </a:rPr>
              <a:t>2</a:t>
            </a:r>
            <a:r>
              <a:rPr lang="zh-CN" altLang="en-US" sz="2400" dirty="0">
                <a:latin typeface="+mj-lt"/>
              </a:rPr>
              <a:t>、增加团队意识</a:t>
            </a:r>
            <a:endParaRPr lang="zh-CN" altLang="en-US" sz="2400" dirty="0">
              <a:latin typeface="+mj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67501" y="2021407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+mj-lt"/>
              </a:rPr>
              <a:t>3</a:t>
            </a:r>
            <a:r>
              <a:rPr lang="zh-CN" altLang="en-US" sz="2400" dirty="0">
                <a:latin typeface="+mj-lt"/>
              </a:rPr>
              <a:t>、增强服务意识</a:t>
            </a:r>
            <a:endParaRPr lang="zh-CN" altLang="en-US" sz="2400" dirty="0">
              <a:latin typeface="+mj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50515" y="3044271"/>
            <a:ext cx="3388622" cy="2645379"/>
          </a:xfrm>
          <a:prstGeom prst="rect">
            <a:avLst/>
          </a:prstGeom>
          <a:solidFill>
            <a:srgbClr val="80E38D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1696895" y="3290923"/>
            <a:ext cx="2431527" cy="2047757"/>
            <a:chOff x="1349828" y="3209038"/>
            <a:chExt cx="2431527" cy="2047757"/>
          </a:xfrm>
        </p:grpSpPr>
        <p:sp>
          <p:nvSpPr>
            <p:cNvPr id="22" name="文本框 21"/>
            <p:cNvSpPr txBox="1"/>
            <p:nvPr/>
          </p:nvSpPr>
          <p:spPr>
            <a:xfrm>
              <a:off x="1349829" y="3871800"/>
              <a:ext cx="243152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/>
                <a:t>我认为责任心是做好工作的首要条件，一个正确的出发点会带动我们很轻松的积极向上。</a:t>
              </a:r>
              <a:endParaRPr lang="zh-CN" altLang="en-US" sz="1400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1349828" y="3209038"/>
              <a:ext cx="877163" cy="4715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责任心</a:t>
              </a:r>
              <a:endParaRPr lang="en-US" altLang="zh-CN" dirty="0"/>
            </a:p>
          </p:txBody>
        </p:sp>
      </p:grpSp>
      <p:cxnSp>
        <p:nvCxnSpPr>
          <p:cNvPr id="49" name="直接箭头连接符 48"/>
          <p:cNvCxnSpPr/>
          <p:nvPr/>
        </p:nvCxnSpPr>
        <p:spPr>
          <a:xfrm>
            <a:off x="1741870" y="2827020"/>
            <a:ext cx="2550730" cy="0"/>
          </a:xfrm>
          <a:prstGeom prst="straightConnector1">
            <a:avLst/>
          </a:prstGeom>
          <a:ln>
            <a:headEnd type="none"/>
            <a:tailEnd type="arrow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4743662" y="3044271"/>
            <a:ext cx="3715904" cy="2645379"/>
          </a:xfrm>
          <a:prstGeom prst="rect">
            <a:avLst/>
          </a:prstGeom>
          <a:solidFill>
            <a:srgbClr val="95E8A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>
            <a:off x="5241858" y="3290923"/>
            <a:ext cx="2431527" cy="2047757"/>
            <a:chOff x="1349828" y="3209038"/>
            <a:chExt cx="2431527" cy="2047757"/>
          </a:xfrm>
        </p:grpSpPr>
        <p:sp>
          <p:nvSpPr>
            <p:cNvPr id="72" name="文本框 71"/>
            <p:cNvSpPr txBox="1"/>
            <p:nvPr/>
          </p:nvSpPr>
          <p:spPr>
            <a:xfrm>
              <a:off x="1349829" y="3871800"/>
              <a:ext cx="243152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/>
                <a:t>众人拾柴火焰高，在团队精神的作用下，团队成员会产生互相关心、互相帮助的交互行为。</a:t>
              </a:r>
              <a:endParaRPr lang="zh-CN" altLang="en-US" sz="1400" dirty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1349828" y="3209038"/>
              <a:ext cx="1107996" cy="4715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团队意识</a:t>
              </a:r>
              <a:endParaRPr lang="en-US" altLang="zh-CN" dirty="0"/>
            </a:p>
          </p:txBody>
        </p:sp>
      </p:grpSp>
      <p:cxnSp>
        <p:nvCxnSpPr>
          <p:cNvPr id="74" name="直接箭头连接符 73"/>
          <p:cNvCxnSpPr/>
          <p:nvPr/>
        </p:nvCxnSpPr>
        <p:spPr>
          <a:xfrm>
            <a:off x="5241858" y="2827020"/>
            <a:ext cx="2782002" cy="0"/>
          </a:xfrm>
          <a:prstGeom prst="straightConnector1">
            <a:avLst/>
          </a:prstGeom>
          <a:ln>
            <a:headEnd type="none"/>
            <a:tailEnd type="arrow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8468476" y="3044271"/>
            <a:ext cx="3715904" cy="2645379"/>
          </a:xfrm>
          <a:prstGeom prst="rect">
            <a:avLst/>
          </a:prstGeom>
          <a:solidFill>
            <a:srgbClr val="B9F0BF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8961592" y="3290923"/>
            <a:ext cx="2431527" cy="1724591"/>
            <a:chOff x="1349828" y="3209038"/>
            <a:chExt cx="2431527" cy="1724591"/>
          </a:xfrm>
        </p:grpSpPr>
        <p:sp>
          <p:nvSpPr>
            <p:cNvPr id="79" name="文本框 78"/>
            <p:cNvSpPr txBox="1"/>
            <p:nvPr/>
          </p:nvSpPr>
          <p:spPr>
            <a:xfrm>
              <a:off x="1349829" y="3871800"/>
              <a:ext cx="243152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/>
                <a:t>很多时候服务意识能很好的帮助我们去了解项目情况、完善项目过程。</a:t>
              </a:r>
              <a:endParaRPr lang="zh-CN" altLang="en-US" sz="1400" dirty="0"/>
            </a:p>
          </p:txBody>
        </p:sp>
        <p:sp>
          <p:nvSpPr>
            <p:cNvPr id="80" name="矩形 79"/>
            <p:cNvSpPr/>
            <p:nvPr/>
          </p:nvSpPr>
          <p:spPr>
            <a:xfrm>
              <a:off x="1349828" y="3209038"/>
              <a:ext cx="1107996" cy="4715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/>
                <a:t>服务意识</a:t>
              </a:r>
              <a:endParaRPr lang="en-US" altLang="zh-CN" dirty="0"/>
            </a:p>
          </p:txBody>
        </p:sp>
      </p:grpSp>
      <p:cxnSp>
        <p:nvCxnSpPr>
          <p:cNvPr id="81" name="直接箭头连接符 80"/>
          <p:cNvCxnSpPr/>
          <p:nvPr/>
        </p:nvCxnSpPr>
        <p:spPr>
          <a:xfrm>
            <a:off x="8961592" y="2827020"/>
            <a:ext cx="2782002" cy="0"/>
          </a:xfrm>
          <a:prstGeom prst="straightConnector1">
            <a:avLst/>
          </a:prstGeom>
          <a:ln>
            <a:headEnd type="none"/>
            <a:tailEnd type="arrow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/>
          <a:srcRect l="30860" b="33979"/>
          <a:stretch>
            <a:fillRect/>
          </a:stretch>
        </p:blipFill>
        <p:spPr>
          <a:xfrm>
            <a:off x="-8468" y="5091038"/>
            <a:ext cx="2461647" cy="1766962"/>
          </a:xfrm>
          <a:prstGeom prst="rect">
            <a:avLst/>
          </a:prstGeom>
        </p:spPr>
      </p:pic>
      <p:sp>
        <p:nvSpPr>
          <p:cNvPr id="44" name="椭圆 43"/>
          <p:cNvSpPr/>
          <p:nvPr/>
        </p:nvSpPr>
        <p:spPr>
          <a:xfrm rot="3438414">
            <a:off x="516438" y="5465079"/>
            <a:ext cx="1066800" cy="10668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9" name="单圆角矩形 8"/>
          <p:cNvSpPr/>
          <p:nvPr/>
        </p:nvSpPr>
        <p:spPr>
          <a:xfrm>
            <a:off x="1414031" y="1018480"/>
            <a:ext cx="9355569" cy="4796287"/>
          </a:xfrm>
          <a:prstGeom prst="round1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24000" y="2234858"/>
            <a:ext cx="9144000" cy="23876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zh-CN" altLang="en-US" sz="9200" dirty="0">
                <a:gradFill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</a:gradFill>
              </a:rPr>
              <a:t>欢迎批评指正</a:t>
            </a:r>
            <a:br>
              <a:rPr lang="en-US" altLang="zh-CN" dirty="0">
                <a:gradFill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</a:gradFill>
              </a:rPr>
            </a:br>
            <a:r>
              <a:rPr lang="en-US" altLang="zh-CN" sz="2400" dirty="0">
                <a:gradFill>
                  <a:gsLst>
                    <a:gs pos="0">
                      <a:srgbClr val="FFFFFF"/>
                    </a:gs>
                    <a:gs pos="100000">
                      <a:srgbClr val="4FD960"/>
                    </a:gs>
                  </a:gsLst>
                  <a:lin ang="2700000" scaled="1"/>
                </a:gradFill>
              </a:rPr>
              <a:t>THANK FOR WATCHING</a:t>
            </a:r>
            <a:endParaRPr lang="zh-CN" altLang="en-US" sz="2400" dirty="0">
              <a:gradFill>
                <a:gsLst>
                  <a:gs pos="0">
                    <a:srgbClr val="FFFFFF"/>
                  </a:gs>
                  <a:gs pos="100000">
                    <a:srgbClr val="4FD960"/>
                  </a:gs>
                </a:gsLst>
                <a:lin ang="2700000" scaled="1"/>
              </a:gradFill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432300" y="4686863"/>
            <a:ext cx="3327400" cy="698500"/>
          </a:xfrm>
          <a:prstGeom prst="roundRect">
            <a:avLst/>
          </a:prstGeom>
          <a:solidFill>
            <a:srgbClr val="A3EB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1485900" y="4856391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>
                <a:solidFill>
                  <a:srgbClr val="000000"/>
                </a:solidFill>
              </a:rPr>
              <a:t>汇报人：</a:t>
            </a:r>
            <a:r>
              <a:rPr lang="en-US" altLang="zh-CN" dirty="0">
                <a:solidFill>
                  <a:srgbClr val="000000"/>
                </a:solidFill>
              </a:rPr>
              <a:t>KELEJC</a:t>
            </a:r>
            <a:endParaRPr lang="zh-CN" altLang="en-US" dirty="0">
              <a:solidFill>
                <a:srgbClr val="00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88000">
            <a:off x="8670582" y="4625619"/>
            <a:ext cx="3215843" cy="1519486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 rot="20960066">
            <a:off x="9049661" y="4423738"/>
            <a:ext cx="1066800" cy="10668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十字星 30"/>
          <p:cNvSpPr/>
          <p:nvPr/>
        </p:nvSpPr>
        <p:spPr>
          <a:xfrm>
            <a:off x="4295738" y="4554978"/>
            <a:ext cx="297992" cy="298112"/>
          </a:xfrm>
          <a:prstGeom prst="star4">
            <a:avLst/>
          </a:prstGeom>
          <a:solidFill>
            <a:srgbClr val="38D4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29030" y="811239"/>
            <a:ext cx="622300" cy="596900"/>
          </a:xfrm>
          <a:prstGeom prst="rect">
            <a:avLst/>
          </a:prstGeom>
          <a:solidFill>
            <a:srgbClr val="27B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144043" y="5362079"/>
            <a:ext cx="778510" cy="797611"/>
            <a:chOff x="1144043" y="5603797"/>
            <a:chExt cx="778510" cy="797611"/>
          </a:xfrm>
        </p:grpSpPr>
        <p:sp>
          <p:nvSpPr>
            <p:cNvPr id="8" name="椭圆 7"/>
            <p:cNvSpPr/>
            <p:nvPr/>
          </p:nvSpPr>
          <p:spPr>
            <a:xfrm>
              <a:off x="1144043" y="5861431"/>
              <a:ext cx="539977" cy="539977"/>
            </a:xfrm>
            <a:prstGeom prst="ellipse">
              <a:avLst/>
            </a:prstGeom>
            <a:solidFill>
              <a:srgbClr val="27B739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1751330" y="5603797"/>
              <a:ext cx="171223" cy="17122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879962" y="4805280"/>
            <a:ext cx="206311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汇报人：</a:t>
            </a:r>
            <a:r>
              <a:rPr lang="en-US" altLang="zh-CN" sz="2400" dirty="0"/>
              <a:t>XXX</a:t>
            </a:r>
            <a:endParaRPr lang="en-US" altLang="zh-CN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4089401" y="1100757"/>
            <a:ext cx="4013200" cy="4013200"/>
          </a:xfrm>
          <a:prstGeom prst="ellipse">
            <a:avLst/>
          </a:prstGeom>
          <a:solidFill>
            <a:srgbClr val="95E8A0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431141" y="2294558"/>
            <a:ext cx="203200" cy="203200"/>
          </a:xfrm>
          <a:prstGeom prst="ellipse">
            <a:avLst/>
          </a:prstGeom>
          <a:solidFill>
            <a:srgbClr val="6DE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33684" y="2837104"/>
            <a:ext cx="333829" cy="333829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6631" y="3413090"/>
            <a:ext cx="753786" cy="75378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902487" y="1566171"/>
            <a:ext cx="753786" cy="75378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116781" y="1355998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316443" y="2293530"/>
            <a:ext cx="496733" cy="496733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306896" y="3170933"/>
            <a:ext cx="648033" cy="648033"/>
          </a:xfrm>
          <a:prstGeom prst="ellipse">
            <a:avLst/>
          </a:prstGeom>
          <a:solidFill>
            <a:srgbClr val="9E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802466" y="4502425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921429" y="2813823"/>
            <a:ext cx="587066" cy="58706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275620" y="1988200"/>
            <a:ext cx="118021" cy="11802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565722" y="1264825"/>
            <a:ext cx="3063659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</a:rPr>
              <a:t>01</a:t>
            </a:r>
            <a:endParaRPr lang="zh-CN" altLang="en-US" sz="2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noFill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4822878" y="3818966"/>
            <a:ext cx="2632022" cy="677108"/>
          </a:xfrm>
          <a:prstGeom prst="snip1Rect">
            <a:avLst/>
          </a:prstGeom>
          <a:solidFill>
            <a:srgbClr val="6DE07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113481" y="3818966"/>
            <a:ext cx="22029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年度工作概述</a:t>
            </a:r>
            <a:endParaRPr lang="en-US" altLang="zh-CN" sz="2400" dirty="0"/>
          </a:p>
          <a:p>
            <a:r>
              <a:rPr lang="en-US" altLang="zh-CN" sz="1400" dirty="0"/>
              <a:t>Annual Work Overview</a:t>
            </a:r>
            <a:endParaRPr lang="en-US" altLang="zh-CN" sz="1400" dirty="0"/>
          </a:p>
        </p:txBody>
      </p:sp>
      <p:sp>
        <p:nvSpPr>
          <p:cNvPr id="74" name="椭圆 73"/>
          <p:cNvSpPr/>
          <p:nvPr/>
        </p:nvSpPr>
        <p:spPr>
          <a:xfrm rot="20116835">
            <a:off x="2393209" y="2406538"/>
            <a:ext cx="7332487" cy="1651230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1"/>
          <a:srcRect b="45496"/>
          <a:stretch>
            <a:fillRect/>
          </a:stretch>
        </p:blipFill>
        <p:spPr>
          <a:xfrm>
            <a:off x="4079653" y="1097725"/>
            <a:ext cx="4041998" cy="2329338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2" t="31004" r="37321" b="46293"/>
          <a:stretch>
            <a:fillRect/>
          </a:stretch>
        </p:blipFill>
        <p:spPr>
          <a:xfrm>
            <a:off x="6870357" y="2470983"/>
            <a:ext cx="1828800" cy="155695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-1" y="6464306"/>
            <a:ext cx="12195175" cy="400046"/>
          </a:xfrm>
          <a:prstGeom prst="rect">
            <a:avLst/>
          </a:prstGeom>
          <a:solidFill>
            <a:srgbClr val="27B739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85722" y="393683"/>
            <a:ext cx="10123622" cy="5751109"/>
            <a:chOff x="985722" y="393683"/>
            <a:chExt cx="10123622" cy="5751109"/>
          </a:xfrm>
        </p:grpSpPr>
        <p:sp>
          <p:nvSpPr>
            <p:cNvPr id="25" name="椭圆 24"/>
            <p:cNvSpPr/>
            <p:nvPr/>
          </p:nvSpPr>
          <p:spPr>
            <a:xfrm>
              <a:off x="985722" y="4218361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746205" y="565815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385307" y="2052593"/>
              <a:ext cx="203200" cy="203200"/>
            </a:xfrm>
            <a:prstGeom prst="ellipse">
              <a:avLst/>
            </a:prstGeom>
            <a:solidFill>
              <a:srgbClr val="6DE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525300" y="393683"/>
              <a:ext cx="496733" cy="496733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376433" y="5247694"/>
              <a:ext cx="587066" cy="587066"/>
            </a:xfrm>
            <a:prstGeom prst="ellipse">
              <a:avLst/>
            </a:prstGeom>
            <a:solidFill>
              <a:srgbClr val="8EE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367863" y="5557726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355558" y="2775236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906144" y="2489322"/>
              <a:ext cx="119766" cy="119766"/>
            </a:xfrm>
            <a:prstGeom prst="ellipse">
              <a:avLst/>
            </a:prstGeom>
            <a:solidFill>
              <a:srgbClr val="27B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图片 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0"/>
            <a:ext cx="12192000" cy="4086225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31838" y="2230769"/>
            <a:ext cx="3373438" cy="3373438"/>
          </a:xfrm>
          <a:prstGeom prst="ellipse">
            <a:avLst/>
          </a:prstGeom>
          <a:solidFill>
            <a:srgbClr val="95E8A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80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409282" y="2230769"/>
            <a:ext cx="3373438" cy="3373438"/>
          </a:xfrm>
          <a:prstGeom prst="ellipse">
            <a:avLst/>
          </a:prstGeom>
          <a:solidFill>
            <a:srgbClr val="95E8A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80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086725" y="2230769"/>
            <a:ext cx="3373438" cy="3373438"/>
          </a:xfrm>
          <a:prstGeom prst="ellipse">
            <a:avLst/>
          </a:prstGeom>
          <a:solidFill>
            <a:srgbClr val="95E8A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reflection blurRad="6350" stA="80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29" name="文本框 28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工作概述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42" name="图片 41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43" name="组合 42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38" name="图片 37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40" name="图片 39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4" name="文本框 43"/>
          <p:cNvSpPr txBox="1"/>
          <p:nvPr/>
        </p:nvSpPr>
        <p:spPr>
          <a:xfrm>
            <a:off x="1507615" y="2879394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/>
              <a:t>工作</a:t>
            </a:r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45" name="文本框 44"/>
          <p:cNvSpPr txBox="1"/>
          <p:nvPr/>
        </p:nvSpPr>
        <p:spPr>
          <a:xfrm>
            <a:off x="1112277" y="3405484"/>
            <a:ext cx="261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进一步打响公司的品牌形象，扩大市场的占有率，初步考虑以宣传和扩大品牌，创造更大的市场空间。</a:t>
            </a:r>
            <a:endParaRPr lang="en-US" altLang="zh-CN" sz="1400" dirty="0"/>
          </a:p>
        </p:txBody>
      </p:sp>
      <p:sp>
        <p:nvSpPr>
          <p:cNvPr id="50" name="文本框 49"/>
          <p:cNvSpPr txBox="1"/>
          <p:nvPr/>
        </p:nvSpPr>
        <p:spPr>
          <a:xfrm>
            <a:off x="5185058" y="2879394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/>
              <a:t>工作</a:t>
            </a:r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53" name="文本框 52"/>
          <p:cNvSpPr txBox="1"/>
          <p:nvPr/>
        </p:nvSpPr>
        <p:spPr>
          <a:xfrm>
            <a:off x="8862502" y="2879394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600" dirty="0"/>
              <a:t>工作</a:t>
            </a:r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24" name="文本框 23"/>
          <p:cNvSpPr txBox="1"/>
          <p:nvPr/>
        </p:nvSpPr>
        <p:spPr>
          <a:xfrm>
            <a:off x="4846167" y="3410542"/>
            <a:ext cx="261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进一步打响公司的品牌形象，扩大市场的占有率，初步考虑以宣传和扩大品牌，创造更大的市场空间。</a:t>
            </a:r>
            <a:endParaRPr lang="en-US" altLang="zh-CN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8639079" y="3405484"/>
            <a:ext cx="261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进一步打响公司的品牌形象，扩大市场的占有率，初步考虑以宣传和扩大品牌，创造更大的市场空间。</a:t>
            </a:r>
            <a:endParaRPr lang="en-US" altLang="zh-CN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图片 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0" y="-9053"/>
            <a:ext cx="12192000" cy="3742853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4" name="直接连接符 3"/>
          <p:cNvCxnSpPr>
            <a:stCxn id="5" idx="2"/>
          </p:cNvCxnSpPr>
          <p:nvPr/>
        </p:nvCxnSpPr>
        <p:spPr>
          <a:xfrm>
            <a:off x="874712" y="3733800"/>
            <a:ext cx="10396535" cy="1"/>
          </a:xfrm>
          <a:prstGeom prst="line">
            <a:avLst/>
          </a:prstGeom>
          <a:ln w="19050">
            <a:solidFill>
              <a:schemeClr val="accent1">
                <a:alpha val="6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874712" y="3632201"/>
            <a:ext cx="203198" cy="2031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127140" y="3632201"/>
            <a:ext cx="203198" cy="203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272770" y="3632201"/>
            <a:ext cx="203198" cy="203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670829" y="3632201"/>
            <a:ext cx="203198" cy="2031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331024" y="3632201"/>
            <a:ext cx="203198" cy="20319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398985" y="3632201"/>
            <a:ext cx="203198" cy="203198"/>
          </a:xfrm>
          <a:prstGeom prst="ellipse">
            <a:avLst/>
          </a:prstGeom>
          <a:solidFill>
            <a:srgbClr val="B9F0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070571" y="3632201"/>
            <a:ext cx="203198" cy="203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466946" y="3632201"/>
            <a:ext cx="203198" cy="203198"/>
          </a:xfrm>
          <a:prstGeom prst="ellipse">
            <a:avLst/>
          </a:prstGeom>
          <a:solidFill>
            <a:srgbClr val="4FD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29082" y="3632201"/>
            <a:ext cx="203198" cy="203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976311" y="2565400"/>
            <a:ext cx="1" cy="1066801"/>
          </a:xfrm>
          <a:prstGeom prst="line">
            <a:avLst/>
          </a:prstGeom>
          <a:ln w="19050">
            <a:solidFill>
              <a:schemeClr val="accent1">
                <a:alpha val="6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: 圆角 27"/>
          <p:cNvSpPr/>
          <p:nvPr/>
        </p:nvSpPr>
        <p:spPr>
          <a:xfrm>
            <a:off x="954087" y="2002985"/>
            <a:ext cx="3145276" cy="6554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38081" y="1991201"/>
            <a:ext cx="678968" cy="6789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25" name="矩形: 圆角 34"/>
          <p:cNvSpPr/>
          <p:nvPr/>
        </p:nvSpPr>
        <p:spPr>
          <a:xfrm>
            <a:off x="6538400" y="2002985"/>
            <a:ext cx="3145276" cy="6554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222394" y="1991201"/>
            <a:ext cx="678968" cy="6789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cxnSp>
        <p:nvCxnSpPr>
          <p:cNvPr id="27" name="直接连接符 26"/>
          <p:cNvCxnSpPr/>
          <p:nvPr/>
        </p:nvCxnSpPr>
        <p:spPr>
          <a:xfrm>
            <a:off x="6560624" y="2565400"/>
            <a:ext cx="1" cy="1066801"/>
          </a:xfrm>
          <a:prstGeom prst="line">
            <a:avLst/>
          </a:prstGeom>
          <a:ln w="19050">
            <a:solidFill>
              <a:schemeClr val="accent1">
                <a:alpha val="6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774112" y="3837032"/>
            <a:ext cx="1" cy="1066801"/>
          </a:xfrm>
          <a:prstGeom prst="line">
            <a:avLst/>
          </a:prstGeom>
          <a:ln w="19050">
            <a:solidFill>
              <a:schemeClr val="accent1">
                <a:alpha val="6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439749" y="3837032"/>
            <a:ext cx="1" cy="1066801"/>
          </a:xfrm>
          <a:prstGeom prst="line">
            <a:avLst/>
          </a:prstGeom>
          <a:ln w="19050">
            <a:solidFill>
              <a:schemeClr val="accent1">
                <a:alpha val="64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38" name="文本框 37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季度项目情况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41" name="组合 40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6" name="文本框 45"/>
          <p:cNvSpPr txBox="1"/>
          <p:nvPr/>
        </p:nvSpPr>
        <p:spPr>
          <a:xfrm>
            <a:off x="1565026" y="2084463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/>
              <a:t>工作明细</a:t>
            </a:r>
            <a:r>
              <a:rPr lang="en-US" altLang="zh-CN" sz="2600" dirty="0"/>
              <a:t>A</a:t>
            </a:r>
            <a:endParaRPr lang="zh-CN" altLang="en-US" sz="2600" dirty="0"/>
          </a:p>
        </p:txBody>
      </p:sp>
      <p:sp>
        <p:nvSpPr>
          <p:cNvPr id="47" name="文本框 46"/>
          <p:cNvSpPr txBox="1"/>
          <p:nvPr/>
        </p:nvSpPr>
        <p:spPr>
          <a:xfrm>
            <a:off x="7149338" y="2084463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/>
              <a:t>工作明细</a:t>
            </a:r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48" name="矩形: 圆角 27"/>
          <p:cNvSpPr/>
          <p:nvPr/>
        </p:nvSpPr>
        <p:spPr>
          <a:xfrm>
            <a:off x="3756086" y="4809215"/>
            <a:ext cx="3145276" cy="6554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4367025" y="4890693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/>
              <a:t>工作明细</a:t>
            </a:r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29" name="椭圆 28"/>
          <p:cNvSpPr/>
          <p:nvPr/>
        </p:nvSpPr>
        <p:spPr>
          <a:xfrm>
            <a:off x="3431175" y="4797431"/>
            <a:ext cx="678968" cy="6789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sp>
        <p:nvSpPr>
          <p:cNvPr id="50" name="矩形: 圆角 27"/>
          <p:cNvSpPr/>
          <p:nvPr/>
        </p:nvSpPr>
        <p:spPr>
          <a:xfrm>
            <a:off x="8421722" y="4809215"/>
            <a:ext cx="3145276" cy="65540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9032661" y="4890693"/>
            <a:ext cx="18218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/>
              <a:t>工作明细</a:t>
            </a:r>
            <a:r>
              <a:rPr lang="en-US" altLang="zh-CN" sz="2600" dirty="0"/>
              <a:t>D</a:t>
            </a:r>
            <a:endParaRPr lang="en-US" altLang="zh-CN" sz="2600" dirty="0"/>
          </a:p>
        </p:txBody>
      </p:sp>
      <p:sp>
        <p:nvSpPr>
          <p:cNvPr id="32" name="椭圆 31"/>
          <p:cNvSpPr/>
          <p:nvPr/>
        </p:nvSpPr>
        <p:spPr>
          <a:xfrm>
            <a:off x="8096812" y="4797431"/>
            <a:ext cx="678968" cy="67896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2" y="2019606"/>
            <a:ext cx="439646" cy="62215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793" y="2019606"/>
            <a:ext cx="411661" cy="582554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606" y="4755820"/>
            <a:ext cx="487994" cy="690573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150" y="4818635"/>
            <a:ext cx="462714" cy="6547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053" y="-9054"/>
            <a:ext cx="12201053" cy="6867054"/>
          </a:xfrm>
          <a:prstGeom prst="rect">
            <a:avLst/>
          </a:prstGeom>
        </p:spPr>
      </p:pic>
      <p:sp>
        <p:nvSpPr>
          <p:cNvPr id="56" name="矩形 55"/>
          <p:cNvSpPr/>
          <p:nvPr/>
        </p:nvSpPr>
        <p:spPr>
          <a:xfrm>
            <a:off x="0" y="0"/>
            <a:ext cx="12192000" cy="4445000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0" name="组合 39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41" name="文本框 40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团队建设情况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43" name="图片 42"/>
              <p:cNvPicPr>
                <a:picLocks noChangeAspect="1"/>
              </p:cNvPicPr>
              <p:nvPr/>
            </p:nvPicPr>
            <p:blipFill rotWithShape="1">
              <a:blip r:embed="rId2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44" name="组合 43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45" name="图片 44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46" name="图片 45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" name="矩形 6"/>
          <p:cNvSpPr/>
          <p:nvPr/>
        </p:nvSpPr>
        <p:spPr>
          <a:xfrm>
            <a:off x="638124" y="2315652"/>
            <a:ext cx="2345498" cy="27874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0000"/>
                  <a:lumOff val="30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perspectiveRight">
              <a:rot lat="0" lon="20099999" rev="0"/>
            </a:camera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48382" y="2448772"/>
            <a:ext cx="2086702" cy="25146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97318" y="2410606"/>
            <a:ext cx="2155438" cy="2597512"/>
          </a:xfrm>
          <a:prstGeom prst="rect">
            <a:avLst/>
          </a:prstGeom>
          <a:noFill/>
          <a:ln>
            <a:noFill/>
          </a:ln>
          <a:scene3d>
            <a:camera prst="perspectiveRigh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30712" y="2410606"/>
            <a:ext cx="2155438" cy="2597512"/>
          </a:xfrm>
          <a:prstGeom prst="rect">
            <a:avLst/>
          </a:prstGeom>
          <a:noFill/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8124" y="2315652"/>
            <a:ext cx="2345498" cy="2787420"/>
          </a:xfrm>
          <a:prstGeom prst="rect">
            <a:avLst/>
          </a:prstGeom>
          <a:noFill/>
          <a:ln>
            <a:noFill/>
          </a:ln>
          <a:scene3d>
            <a:camera prst="perspectiveRight">
              <a:rot lat="0" lon="200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199846" y="2315652"/>
            <a:ext cx="2345498" cy="2787420"/>
          </a:xfrm>
          <a:prstGeom prst="rect">
            <a:avLst/>
          </a:prstGeom>
          <a:noFill/>
          <a:ln>
            <a:noFill/>
          </a:ln>
          <a:scene3d>
            <a:camera prst="perspectiveLeft">
              <a:rot lat="0" lon="15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292859" y="2652483"/>
            <a:ext cx="1036028" cy="10360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581" cap="flat">
            <a:noFill/>
            <a:prstDash val="solid"/>
            <a:miter/>
          </a:ln>
          <a:scene3d>
            <a:camera prst="perspectiveRight">
              <a:rot lat="0" lon="20099996" rev="0"/>
            </a:camera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-25400" y="660400"/>
            <a:ext cx="12204700" cy="5691042"/>
          </a:xfrm>
          <a:custGeom>
            <a:avLst/>
            <a:gdLst>
              <a:gd name="connsiteX0" fmla="*/ 0 w 12204700"/>
              <a:gd name="connsiteY0" fmla="*/ 5562600 h 5691042"/>
              <a:gd name="connsiteX1" fmla="*/ 2082800 w 12204700"/>
              <a:gd name="connsiteY1" fmla="*/ 4749800 h 5691042"/>
              <a:gd name="connsiteX2" fmla="*/ 2768600 w 12204700"/>
              <a:gd name="connsiteY2" fmla="*/ 5664200 h 5691042"/>
              <a:gd name="connsiteX3" fmla="*/ 5168900 w 12204700"/>
              <a:gd name="connsiteY3" fmla="*/ 3479800 h 5691042"/>
              <a:gd name="connsiteX4" fmla="*/ 6438900 w 12204700"/>
              <a:gd name="connsiteY4" fmla="*/ 5219700 h 5691042"/>
              <a:gd name="connsiteX5" fmla="*/ 9499600 w 12204700"/>
              <a:gd name="connsiteY5" fmla="*/ 1257300 h 5691042"/>
              <a:gd name="connsiteX6" fmla="*/ 10414000 w 12204700"/>
              <a:gd name="connsiteY6" fmla="*/ 2057400 h 5691042"/>
              <a:gd name="connsiteX7" fmla="*/ 12204700 w 12204700"/>
              <a:gd name="connsiteY7" fmla="*/ 0 h 569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04700" h="5691042">
                <a:moveTo>
                  <a:pt x="0" y="5562600"/>
                </a:moveTo>
                <a:cubicBezTo>
                  <a:pt x="810683" y="5147733"/>
                  <a:pt x="1621367" y="4732867"/>
                  <a:pt x="2082800" y="4749800"/>
                </a:cubicBezTo>
                <a:cubicBezTo>
                  <a:pt x="2544233" y="4766733"/>
                  <a:pt x="2254250" y="5875867"/>
                  <a:pt x="2768600" y="5664200"/>
                </a:cubicBezTo>
                <a:cubicBezTo>
                  <a:pt x="3282950" y="5452533"/>
                  <a:pt x="4557183" y="3553883"/>
                  <a:pt x="5168900" y="3479800"/>
                </a:cubicBezTo>
                <a:cubicBezTo>
                  <a:pt x="5780617" y="3405717"/>
                  <a:pt x="5717117" y="5590117"/>
                  <a:pt x="6438900" y="5219700"/>
                </a:cubicBezTo>
                <a:cubicBezTo>
                  <a:pt x="7160683" y="4849283"/>
                  <a:pt x="8837083" y="1784350"/>
                  <a:pt x="9499600" y="1257300"/>
                </a:cubicBezTo>
                <a:cubicBezTo>
                  <a:pt x="10162117" y="730250"/>
                  <a:pt x="9963150" y="2266950"/>
                  <a:pt x="10414000" y="2057400"/>
                </a:cubicBezTo>
                <a:cubicBezTo>
                  <a:pt x="10864850" y="1847850"/>
                  <a:pt x="11534775" y="923925"/>
                  <a:pt x="1220470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199846" y="2315652"/>
            <a:ext cx="2345498" cy="27874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0000"/>
                  <a:lumOff val="30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perspectiveLeft">
              <a:rot lat="0" lon="1500000" rev="0"/>
            </a:camera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854581" y="2652483"/>
            <a:ext cx="1036028" cy="10360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581" cap="flat">
            <a:noFill/>
            <a:prstDash val="solid"/>
            <a:miter/>
          </a:ln>
          <a:scene3d>
            <a:camera prst="perspectiveLeft">
              <a:rot lat="0" lon="1500000" rev="0"/>
            </a:camera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30712" y="2410606"/>
            <a:ext cx="2155438" cy="25975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0000"/>
                  <a:lumOff val="30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perspectiveLeft">
              <a:rot lat="0" lon="1200001" rev="0"/>
            </a:camera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690417" y="2652483"/>
            <a:ext cx="1036028" cy="10360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84" cap="flat">
            <a:noFill/>
            <a:prstDash val="solid"/>
            <a:miter/>
          </a:ln>
          <a:scene3d>
            <a:camera prst="perspectiveLef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048382" y="2448772"/>
            <a:ext cx="2086702" cy="251468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0000"/>
                  <a:lumOff val="30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contrasting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573719" y="2652483"/>
            <a:ext cx="1036028" cy="10360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897318" y="2410606"/>
            <a:ext cx="2155438" cy="25975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0000"/>
                  <a:lumOff val="30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perspectiveRight"/>
            <a:lightRig rig="contrasting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 Regular"/>
              <a:ea typeface="思源黑体 CN Regular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457023" y="2652483"/>
            <a:ext cx="1036028" cy="10360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84" cap="flat">
            <a:noFill/>
            <a:prstDash val="solid"/>
            <a:miter/>
          </a:ln>
          <a:scene3d>
            <a:camera prst="perspectiveRight"/>
            <a:lightRig rig="contrasting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6" t="48889" r="43148" b="22963"/>
          <a:stretch>
            <a:fillRect/>
          </a:stretch>
        </p:blipFill>
        <p:spPr>
          <a:xfrm>
            <a:off x="1292859" y="2417987"/>
            <a:ext cx="1410288" cy="1299174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9" t="25109" r="5827" b="45632"/>
          <a:stretch>
            <a:fillRect/>
          </a:stretch>
        </p:blipFill>
        <p:spPr>
          <a:xfrm>
            <a:off x="9639438" y="2430454"/>
            <a:ext cx="1376100" cy="1350458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5" t="30926" r="62222" b="43704"/>
          <a:stretch>
            <a:fillRect/>
          </a:stretch>
        </p:blipFill>
        <p:spPr>
          <a:xfrm>
            <a:off x="3512485" y="2530778"/>
            <a:ext cx="1290627" cy="117096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21" t="56035" r="8501" b="13965"/>
          <a:stretch>
            <a:fillRect/>
          </a:stretch>
        </p:blipFill>
        <p:spPr>
          <a:xfrm>
            <a:off x="7527113" y="2493179"/>
            <a:ext cx="1282081" cy="1384647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89" b="41486"/>
          <a:stretch>
            <a:fillRect/>
          </a:stretch>
        </p:blipFill>
        <p:spPr>
          <a:xfrm flipH="1">
            <a:off x="5436497" y="2182768"/>
            <a:ext cx="1413740" cy="1510849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5375516" y="3949839"/>
            <a:ext cx="1433354" cy="76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销售团队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sz="1200" dirty="0"/>
              <a:t>销售一部</a:t>
            </a:r>
            <a:endParaRPr lang="zh-CN" altLang="en-US" sz="1200" dirty="0"/>
          </a:p>
        </p:txBody>
      </p:sp>
      <p:sp>
        <p:nvSpPr>
          <p:cNvPr id="49" name="文本框 48"/>
          <p:cNvSpPr txBox="1"/>
          <p:nvPr/>
        </p:nvSpPr>
        <p:spPr>
          <a:xfrm>
            <a:off x="3264097" y="3940140"/>
            <a:ext cx="14333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设计团队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sz="1200" dirty="0"/>
              <a:t>设计一部</a:t>
            </a:r>
            <a:endParaRPr lang="zh-CN" altLang="en-US" sz="1200" dirty="0"/>
          </a:p>
        </p:txBody>
      </p:sp>
      <p:sp>
        <p:nvSpPr>
          <p:cNvPr id="50" name="文本框 49"/>
          <p:cNvSpPr txBox="1"/>
          <p:nvPr/>
        </p:nvSpPr>
        <p:spPr>
          <a:xfrm>
            <a:off x="1094196" y="3940140"/>
            <a:ext cx="14333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策划团队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sz="1200" dirty="0"/>
              <a:t>策划一部</a:t>
            </a:r>
            <a:endParaRPr lang="zh-CN" altLang="en-US" sz="1200" dirty="0"/>
          </a:p>
        </p:txBody>
      </p:sp>
      <p:sp>
        <p:nvSpPr>
          <p:cNvPr id="51" name="文本框 50"/>
          <p:cNvSpPr txBox="1"/>
          <p:nvPr/>
        </p:nvSpPr>
        <p:spPr>
          <a:xfrm>
            <a:off x="9655918" y="3949839"/>
            <a:ext cx="14333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技术团队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sz="1200" dirty="0"/>
              <a:t>技术一部</a:t>
            </a:r>
            <a:endParaRPr lang="zh-CN" altLang="en-US" sz="1200" dirty="0"/>
          </a:p>
        </p:txBody>
      </p:sp>
      <p:sp>
        <p:nvSpPr>
          <p:cNvPr id="52" name="文本框 51"/>
          <p:cNvSpPr txBox="1"/>
          <p:nvPr/>
        </p:nvSpPr>
        <p:spPr>
          <a:xfrm>
            <a:off x="7492105" y="3940140"/>
            <a:ext cx="1433354" cy="76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/>
              <a:t>运营团队</a:t>
            </a:r>
            <a:endParaRPr lang="en-US" altLang="zh-CN" dirty="0"/>
          </a:p>
          <a:p>
            <a:pPr algn="ctr">
              <a:lnSpc>
                <a:spcPct val="150000"/>
              </a:lnSpc>
            </a:pPr>
            <a:r>
              <a:rPr lang="zh-CN" altLang="en-US" sz="1200" dirty="0"/>
              <a:t>运营一部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4FD960"/>
              </a:gs>
            </a:gsLst>
            <a:lin ang="2700000" scaled="1"/>
          </a:gra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-1" y="6464306"/>
            <a:ext cx="12195175" cy="400046"/>
          </a:xfrm>
          <a:prstGeom prst="rect">
            <a:avLst/>
          </a:prstGeom>
          <a:solidFill>
            <a:srgbClr val="27B739"/>
          </a:solidFill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ysClr val="windowText" lastClr="00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089401" y="1100757"/>
            <a:ext cx="4013200" cy="4013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 Light" panose="020B0502040204020203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431141" y="2294558"/>
            <a:ext cx="203200" cy="203200"/>
          </a:xfrm>
          <a:prstGeom prst="ellipse">
            <a:avLst/>
          </a:prstGeom>
          <a:solidFill>
            <a:srgbClr val="6DE0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233684" y="2837104"/>
            <a:ext cx="333829" cy="333829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316631" y="3413090"/>
            <a:ext cx="753786" cy="75378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902487" y="1566171"/>
            <a:ext cx="753786" cy="75378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6116781" y="1355998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316443" y="2293530"/>
            <a:ext cx="496733" cy="496733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7306896" y="3170933"/>
            <a:ext cx="648033" cy="648033"/>
          </a:xfrm>
          <a:prstGeom prst="ellipse">
            <a:avLst/>
          </a:prstGeom>
          <a:solidFill>
            <a:srgbClr val="9E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802466" y="4502425"/>
            <a:ext cx="587066" cy="587066"/>
          </a:xfrm>
          <a:prstGeom prst="ellipse">
            <a:avLst/>
          </a:prstGeom>
          <a:solidFill>
            <a:srgbClr val="A3E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921429" y="2813823"/>
            <a:ext cx="587066" cy="587066"/>
          </a:xfrm>
          <a:prstGeom prst="ellipse">
            <a:avLst/>
          </a:prstGeom>
          <a:solidFill>
            <a:srgbClr val="8EE6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275620" y="1988200"/>
            <a:ext cx="118021" cy="11802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94474" y="1060642"/>
            <a:ext cx="3688830" cy="409342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zh-CN" sz="260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noFill/>
              </a:rPr>
              <a:t>02</a:t>
            </a:r>
            <a:endParaRPr lang="en-US" altLang="zh-CN" sz="260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noFill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4822878" y="3818966"/>
            <a:ext cx="2632022" cy="677108"/>
          </a:xfrm>
          <a:prstGeom prst="snip1Rect">
            <a:avLst/>
          </a:prstGeom>
          <a:solidFill>
            <a:srgbClr val="6DE07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113481" y="3818966"/>
            <a:ext cx="220296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目标完成情况</a:t>
            </a:r>
            <a:endParaRPr lang="en-US" altLang="zh-CN" sz="2400" dirty="0"/>
          </a:p>
          <a:p>
            <a:r>
              <a:rPr lang="en-US" altLang="zh-CN" sz="1400" dirty="0"/>
              <a:t>Target achievement</a:t>
            </a:r>
            <a:endParaRPr lang="en-US" altLang="zh-CN" sz="1400" dirty="0"/>
          </a:p>
        </p:txBody>
      </p:sp>
      <p:sp>
        <p:nvSpPr>
          <p:cNvPr id="74" name="椭圆 73"/>
          <p:cNvSpPr/>
          <p:nvPr/>
        </p:nvSpPr>
        <p:spPr>
          <a:xfrm rot="20116835">
            <a:off x="2393209" y="2406538"/>
            <a:ext cx="7332487" cy="1651230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/>
          <a:srcRect b="41165"/>
          <a:stretch>
            <a:fillRect/>
          </a:stretch>
        </p:blipFill>
        <p:spPr>
          <a:xfrm>
            <a:off x="4075001" y="1058923"/>
            <a:ext cx="4041998" cy="2410384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2" t="31004" r="37321" b="46293"/>
          <a:stretch>
            <a:fillRect/>
          </a:stretch>
        </p:blipFill>
        <p:spPr>
          <a:xfrm>
            <a:off x="6870357" y="2470983"/>
            <a:ext cx="1828800" cy="1556951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985722" y="393683"/>
            <a:ext cx="10123622" cy="5751109"/>
            <a:chOff x="985722" y="393683"/>
            <a:chExt cx="10123622" cy="5751109"/>
          </a:xfrm>
        </p:grpSpPr>
        <p:sp>
          <p:nvSpPr>
            <p:cNvPr id="25" name="椭圆 24"/>
            <p:cNvSpPr/>
            <p:nvPr/>
          </p:nvSpPr>
          <p:spPr>
            <a:xfrm>
              <a:off x="985722" y="4218361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746205" y="565815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385307" y="2052593"/>
              <a:ext cx="203200" cy="203200"/>
            </a:xfrm>
            <a:prstGeom prst="ellipse">
              <a:avLst/>
            </a:prstGeom>
            <a:solidFill>
              <a:srgbClr val="6DE0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10525300" y="393683"/>
              <a:ext cx="496733" cy="496733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376433" y="5247694"/>
              <a:ext cx="587066" cy="587066"/>
            </a:xfrm>
            <a:prstGeom prst="ellipse">
              <a:avLst/>
            </a:prstGeom>
            <a:solidFill>
              <a:srgbClr val="8EE6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7367863" y="5557726"/>
              <a:ext cx="587066" cy="58706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355558" y="2775236"/>
              <a:ext cx="753786" cy="753786"/>
            </a:xfrm>
            <a:prstGeom prst="ellipse">
              <a:avLst/>
            </a:prstGeom>
            <a:solidFill>
              <a:srgbClr val="A3EB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906144" y="2489322"/>
              <a:ext cx="119766" cy="119766"/>
            </a:xfrm>
            <a:prstGeom prst="ellipse">
              <a:avLst/>
            </a:prstGeom>
            <a:solidFill>
              <a:srgbClr val="27B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1" name="Group 10"/>
          <p:cNvGrpSpPr/>
          <p:nvPr/>
        </p:nvGrpSpPr>
        <p:grpSpPr>
          <a:xfrm>
            <a:off x="3686160" y="1425573"/>
            <a:ext cx="7681269" cy="1181569"/>
            <a:chOff x="3492253" y="1182489"/>
            <a:chExt cx="7681269" cy="1181569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2" name="Rectangle 4"/>
            <p:cNvSpPr/>
            <p:nvPr/>
          </p:nvSpPr>
          <p:spPr>
            <a:xfrm>
              <a:off x="3492253" y="1182489"/>
              <a:ext cx="7681269" cy="1181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3" name="Straight Connector 5"/>
            <p:cNvCxnSpPr/>
            <p:nvPr/>
          </p:nvCxnSpPr>
          <p:spPr>
            <a:xfrm>
              <a:off x="4845524" y="1214905"/>
              <a:ext cx="6327998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2"/>
          <p:cNvGrpSpPr/>
          <p:nvPr/>
        </p:nvGrpSpPr>
        <p:grpSpPr>
          <a:xfrm>
            <a:off x="3686160" y="3000634"/>
            <a:ext cx="7681269" cy="1181569"/>
            <a:chOff x="3492253" y="1182489"/>
            <a:chExt cx="7681269" cy="1181569"/>
          </a:xfrm>
          <a:effectLst/>
        </p:grpSpPr>
        <p:sp>
          <p:nvSpPr>
            <p:cNvPr id="27" name="Rectangle 23"/>
            <p:cNvSpPr/>
            <p:nvPr/>
          </p:nvSpPr>
          <p:spPr>
            <a:xfrm>
              <a:off x="3492253" y="1182489"/>
              <a:ext cx="7681269" cy="1181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8" name="Straight Connector 24"/>
            <p:cNvCxnSpPr/>
            <p:nvPr/>
          </p:nvCxnSpPr>
          <p:spPr>
            <a:xfrm>
              <a:off x="4845524" y="1214905"/>
              <a:ext cx="6327998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27"/>
          <p:cNvGrpSpPr/>
          <p:nvPr/>
        </p:nvGrpSpPr>
        <p:grpSpPr>
          <a:xfrm>
            <a:off x="3686160" y="4575694"/>
            <a:ext cx="7681269" cy="1181569"/>
            <a:chOff x="3492253" y="1182489"/>
            <a:chExt cx="7681269" cy="1181569"/>
          </a:xfrm>
        </p:grpSpPr>
        <p:sp>
          <p:nvSpPr>
            <p:cNvPr id="32" name="Rectangle 28"/>
            <p:cNvSpPr/>
            <p:nvPr/>
          </p:nvSpPr>
          <p:spPr>
            <a:xfrm>
              <a:off x="3492253" y="1182489"/>
              <a:ext cx="7681269" cy="1181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3" name="Straight Connector 29"/>
            <p:cNvCxnSpPr/>
            <p:nvPr/>
          </p:nvCxnSpPr>
          <p:spPr>
            <a:xfrm>
              <a:off x="4845524" y="1214905"/>
              <a:ext cx="6327998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38" name="文本框 37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年度计划完成情况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1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41" name="组合 40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43" name="图片 4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cxnSp>
        <p:nvCxnSpPr>
          <p:cNvPr id="44" name="Straight Connector 29"/>
          <p:cNvCxnSpPr/>
          <p:nvPr/>
        </p:nvCxnSpPr>
        <p:spPr>
          <a:xfrm>
            <a:off x="581951" y="5757263"/>
            <a:ext cx="2361274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/>
          <p:nvPr/>
        </p:nvSpPr>
        <p:spPr>
          <a:xfrm>
            <a:off x="501760" y="4182203"/>
            <a:ext cx="2981200" cy="17841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</a:rPr>
              <a:t>根据本年度工作情况与存在的不足，主要从三个维度讲述。</a:t>
            </a:r>
            <a:endParaRPr lang="en-US" sz="2400" dirty="0">
              <a:latin typeface="+mn-lt"/>
              <a:ea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1103" y="1304889"/>
            <a:ext cx="120417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200" dirty="0">
                <a:solidFill>
                  <a:srgbClr val="B9F0BF"/>
                </a:solidFill>
              </a:rPr>
              <a:t>01</a:t>
            </a:r>
            <a:endParaRPr lang="zh-CN" altLang="en-US" sz="9200" dirty="0">
              <a:solidFill>
                <a:srgbClr val="B9F0BF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640878" y="2892926"/>
            <a:ext cx="1425390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200" dirty="0">
                <a:solidFill>
                  <a:srgbClr val="B9F0BF"/>
                </a:solidFill>
              </a:rPr>
              <a:t>02</a:t>
            </a:r>
            <a:endParaRPr lang="en-US" altLang="zh-CN" sz="9200" dirty="0">
              <a:solidFill>
                <a:srgbClr val="B9F0B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640878" y="4478637"/>
            <a:ext cx="144783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200" dirty="0">
                <a:solidFill>
                  <a:srgbClr val="B9F0BF"/>
                </a:solidFill>
              </a:rPr>
              <a:t>03</a:t>
            </a:r>
            <a:endParaRPr lang="en-US" altLang="zh-CN" sz="9200" dirty="0">
              <a:solidFill>
                <a:srgbClr val="B9F0BF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039430" y="1636028"/>
            <a:ext cx="6022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年度计划</a:t>
            </a:r>
            <a:r>
              <a:rPr lang="en-US" altLang="zh-CN" dirty="0"/>
              <a:t>A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sz="1200" dirty="0"/>
              <a:t>完成情况有所突破，应加强团队配合，创造更大的市场空间。</a:t>
            </a:r>
            <a:endParaRPr lang="zh-CN" altLang="en-US" sz="1200" dirty="0"/>
          </a:p>
        </p:txBody>
      </p:sp>
      <p:sp>
        <p:nvSpPr>
          <p:cNvPr id="48" name="文本框 47"/>
          <p:cNvSpPr txBox="1"/>
          <p:nvPr/>
        </p:nvSpPr>
        <p:spPr>
          <a:xfrm>
            <a:off x="5039430" y="3194234"/>
            <a:ext cx="6022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年度计划</a:t>
            </a:r>
            <a:r>
              <a:rPr lang="en-US" altLang="zh-CN" dirty="0"/>
              <a:t>B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sz="1200" dirty="0"/>
              <a:t>完成情况有所突破，应加强团队配合，创造更大的市场空间。</a:t>
            </a:r>
            <a:endParaRPr lang="zh-CN" altLang="en-US" sz="1200" dirty="0"/>
          </a:p>
        </p:txBody>
      </p:sp>
      <p:sp>
        <p:nvSpPr>
          <p:cNvPr id="49" name="文本框 48"/>
          <p:cNvSpPr txBox="1"/>
          <p:nvPr/>
        </p:nvSpPr>
        <p:spPr>
          <a:xfrm>
            <a:off x="5039430" y="4775718"/>
            <a:ext cx="602226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年度计划</a:t>
            </a:r>
            <a:r>
              <a:rPr lang="en-US" altLang="zh-CN" dirty="0"/>
              <a:t>C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sz="1200" dirty="0"/>
              <a:t>完成情况有所突破，应加强团队配合，创造更大的市场空间。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6FD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7" name="组合 46"/>
          <p:cNvGrpSpPr/>
          <p:nvPr/>
        </p:nvGrpSpPr>
        <p:grpSpPr>
          <a:xfrm>
            <a:off x="-9053" y="-9054"/>
            <a:ext cx="5071593" cy="1014228"/>
            <a:chOff x="-9053" y="-9054"/>
            <a:chExt cx="5071593" cy="1014228"/>
          </a:xfrm>
        </p:grpSpPr>
        <p:sp>
          <p:nvSpPr>
            <p:cNvPr id="48" name="文本框 47"/>
            <p:cNvSpPr txBox="1"/>
            <p:nvPr/>
          </p:nvSpPr>
          <p:spPr>
            <a:xfrm>
              <a:off x="1027113" y="420399"/>
              <a:ext cx="40354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工作达标情况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-9053" y="-9054"/>
              <a:ext cx="952864" cy="1014227"/>
              <a:chOff x="-9053" y="-9054"/>
              <a:chExt cx="952864" cy="1014227"/>
            </a:xfrm>
          </p:grpSpPr>
          <p:pic>
            <p:nvPicPr>
              <p:cNvPr id="50" name="图片 49"/>
              <p:cNvPicPr>
                <a:picLocks noChangeAspect="1"/>
              </p:cNvPicPr>
              <p:nvPr/>
            </p:nvPicPr>
            <p:blipFill rotWithShape="1">
              <a:blip r:embed="rId1"/>
              <a:srcRect l="29912" t="25731"/>
              <a:stretch>
                <a:fillRect/>
              </a:stretch>
            </p:blipFill>
            <p:spPr>
              <a:xfrm>
                <a:off x="-9053" y="-9054"/>
                <a:ext cx="952864" cy="1014227"/>
              </a:xfrm>
              <a:prstGeom prst="rect">
                <a:avLst/>
              </a:prstGeom>
            </p:spPr>
          </p:pic>
          <p:grpSp>
            <p:nvGrpSpPr>
              <p:cNvPr id="51" name="组合 50"/>
              <p:cNvGrpSpPr/>
              <p:nvPr/>
            </p:nvGrpSpPr>
            <p:grpSpPr>
              <a:xfrm>
                <a:off x="82741" y="151808"/>
                <a:ext cx="707576" cy="776386"/>
                <a:chOff x="10171" y="151808"/>
                <a:chExt cx="707576" cy="776386"/>
              </a:xfrm>
            </p:grpSpPr>
            <p:pic>
              <p:nvPicPr>
                <p:cNvPr id="52" name="图片 51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1988" t="31004" r="37321" b="46293"/>
                <a:stretch>
                  <a:fillRect/>
                </a:stretch>
              </p:blipFill>
              <p:spPr>
                <a:xfrm rot="1718149">
                  <a:off x="10171" y="151808"/>
                  <a:ext cx="707576" cy="776386"/>
                </a:xfrm>
                <a:prstGeom prst="rect">
                  <a:avLst/>
                </a:prstGeom>
              </p:spPr>
            </p:pic>
            <p:pic>
              <p:nvPicPr>
                <p:cNvPr id="53" name="图片 52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6012" t="31004" r="37321" b="46293"/>
                <a:stretch>
                  <a:fillRect/>
                </a:stretch>
              </p:blipFill>
              <p:spPr>
                <a:xfrm rot="1718149">
                  <a:off x="339916" y="484717"/>
                  <a:ext cx="342936" cy="291959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6" name="i$líḋê"/>
          <p:cNvSpPr/>
          <p:nvPr/>
        </p:nvSpPr>
        <p:spPr>
          <a:xfrm>
            <a:off x="6096000" y="0"/>
            <a:ext cx="6096000" cy="6868690"/>
          </a:xfrm>
          <a:prstGeom prst="rect">
            <a:avLst/>
          </a:prstGeom>
          <a:solidFill>
            <a:srgbClr val="80E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sz="1200" dirty="0"/>
          </a:p>
        </p:txBody>
      </p:sp>
      <p:sp>
        <p:nvSpPr>
          <p:cNvPr id="12" name="椭圆 11"/>
          <p:cNvSpPr/>
          <p:nvPr/>
        </p:nvSpPr>
        <p:spPr>
          <a:xfrm>
            <a:off x="215298" y="1328690"/>
            <a:ext cx="5153920" cy="5153920"/>
          </a:xfrm>
          <a:prstGeom prst="ellipse">
            <a:avLst/>
          </a:prstGeom>
          <a:solidFill>
            <a:srgbClr val="CE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30732" y="1828800"/>
            <a:ext cx="4531808" cy="4071257"/>
            <a:chOff x="72571" y="1306286"/>
            <a:chExt cx="5355772" cy="4811485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86" b="26349"/>
            <a:stretch>
              <a:fillRect/>
            </a:stretch>
          </p:blipFill>
          <p:spPr>
            <a:xfrm>
              <a:off x="523615" y="1306286"/>
              <a:ext cx="4846211" cy="332377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873" t="25797" r="22016" b="21293"/>
            <a:stretch>
              <a:fillRect/>
            </a:stretch>
          </p:blipFill>
          <p:spPr>
            <a:xfrm>
              <a:off x="3294742" y="2481942"/>
              <a:ext cx="2133601" cy="362857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96" t="32804" r="27778" b="21270"/>
            <a:stretch>
              <a:fillRect/>
            </a:stretch>
          </p:blipFill>
          <p:spPr>
            <a:xfrm>
              <a:off x="72571" y="2968171"/>
              <a:ext cx="3149600" cy="31496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69" t="46560" r="46190" b="22329"/>
            <a:stretch>
              <a:fillRect/>
            </a:stretch>
          </p:blipFill>
          <p:spPr>
            <a:xfrm>
              <a:off x="2745283" y="3933369"/>
              <a:ext cx="1422400" cy="2133601"/>
            </a:xfrm>
            <a:prstGeom prst="rect">
              <a:avLst/>
            </a:prstGeom>
          </p:spPr>
        </p:pic>
      </p:grpSp>
      <p:sp>
        <p:nvSpPr>
          <p:cNvPr id="14" name="文本框 13"/>
          <p:cNvSpPr txBox="1"/>
          <p:nvPr/>
        </p:nvSpPr>
        <p:spPr>
          <a:xfrm>
            <a:off x="6800689" y="2793964"/>
            <a:ext cx="4664529" cy="2649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整体项目完成非常不错，对自己、对团队的要求都比较高，团队都非常积极完成，在大环境下，大家都做了很多的准备，为此我感觉这是非常有意义的，也是对自己能力的一个打磨。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整体项目完成非常不错，对自己、对团队的要求都比较高，团队都非常积极完成，在大环境下，大家都做了很多的准备，为此我感觉这是非常有意义的，也是对自己能力的一个打磨。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535922" y="1625600"/>
            <a:ext cx="3349505" cy="834384"/>
            <a:chOff x="7535922" y="1565970"/>
            <a:chExt cx="3349505" cy="834384"/>
          </a:xfrm>
        </p:grpSpPr>
        <p:sp>
          <p:nvSpPr>
            <p:cNvPr id="55" name="îṡḻïḓé"/>
            <p:cNvSpPr/>
            <p:nvPr/>
          </p:nvSpPr>
          <p:spPr>
            <a:xfrm>
              <a:off x="7535922" y="1565970"/>
              <a:ext cx="3349505" cy="834384"/>
            </a:xfrm>
            <a:prstGeom prst="roundRect">
              <a:avLst>
                <a:gd name="adj" fmla="val 259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lnSpc>
                  <a:spcPct val="150000"/>
                </a:lnSpc>
              </a:pPr>
              <a:endParaRPr sz="1200" dirty="0">
                <a:solidFill>
                  <a:schemeClr val="tx1"/>
                </a:solidFill>
              </a:endParaRPr>
            </a:p>
          </p:txBody>
        </p:sp>
        <p:sp>
          <p:nvSpPr>
            <p:cNvPr id="54" name="ïṩ1íḑè"/>
            <p:cNvSpPr/>
            <p:nvPr/>
          </p:nvSpPr>
          <p:spPr>
            <a:xfrm>
              <a:off x="7747063" y="1703244"/>
              <a:ext cx="2927224" cy="598061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zh-CN" altLang="en-US" sz="2400" b="1" dirty="0">
                  <a:solidFill>
                    <a:schemeClr val="accent1">
                      <a:lumMod val="50000"/>
                    </a:schemeClr>
                  </a:solidFill>
                  <a:latin typeface="+mj-lt"/>
                </a:rPr>
                <a:t>工作达标情况</a:t>
              </a:r>
              <a:endParaRPr lang="zh-CN" altLang="en-US" sz="2400" b="1" dirty="0">
                <a:solidFill>
                  <a:schemeClr val="accent1">
                    <a:lumMod val="50000"/>
                  </a:schemeClr>
                </a:solidFill>
                <a:latin typeface="+mj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清新简约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FD960"/>
      </a:accent1>
      <a:accent2>
        <a:srgbClr val="38D48A"/>
      </a:accent2>
      <a:accent3>
        <a:srgbClr val="A5A5A5"/>
      </a:accent3>
      <a:accent4>
        <a:srgbClr val="F6FDF7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锐字云字库">
      <a:majorFont>
        <a:latin typeface="锐字云字库粗圆GB"/>
        <a:ea typeface="锐字云字库粗圆GB"/>
        <a:cs typeface=""/>
      </a:majorFont>
      <a:minorFont>
        <a:latin typeface="锐字云字库准圆GB"/>
        <a:ea typeface="锐字云字库准圆G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1922</Words>
  <Application>WPS 演示</Application>
  <PresentationFormat>宽屏</PresentationFormat>
  <Paragraphs>280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5" baseType="lpstr">
      <vt:lpstr>Arial</vt:lpstr>
      <vt:lpstr>宋体</vt:lpstr>
      <vt:lpstr>Wingdings</vt:lpstr>
      <vt:lpstr>Arial</vt:lpstr>
      <vt:lpstr>微软雅黑 Light</vt:lpstr>
      <vt:lpstr>Roboto Regular</vt:lpstr>
      <vt:lpstr>思源黑体 CN Regular</vt:lpstr>
      <vt:lpstr>Calibri</vt:lpstr>
      <vt:lpstr>锐字云字库准圆GB</vt:lpstr>
      <vt:lpstr>Menk Amglang Tig</vt:lpstr>
      <vt:lpstr>锐字云字库粗圆GB</vt:lpstr>
      <vt:lpstr>微软雅黑</vt:lpstr>
      <vt:lpstr>Arial Unicode MS</vt:lpstr>
      <vt:lpstr>等线</vt:lpstr>
      <vt:lpstr>Bebas Neue</vt:lpstr>
      <vt:lpstr>锐字云字库超黑GB</vt:lpstr>
      <vt:lpstr>黑体</vt:lpstr>
      <vt:lpstr>阿里巴巴普惠体 2.0 105 Heavy</vt:lpstr>
      <vt:lpstr>阿里巴巴普惠体 2.0 35 Thin</vt:lpstr>
      <vt:lpstr>江城律动宋</vt:lpstr>
      <vt:lpstr>演示新手书</vt:lpstr>
      <vt:lpstr>Roboto</vt:lpstr>
      <vt:lpstr>Office 主题</vt:lpstr>
      <vt:lpstr>20XX年度 年终总结PPT模板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欢迎批评指正 THANK FOR WATCHING</vt:lpstr>
    </vt:vector>
  </TitlesOfParts>
  <Company>-</Company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绿色简约清新风年终总结ppt模板</dc:title>
  <dc:creator>KELEJC</dc:creator>
  <cp:keywords>稿定年终PPT模板大赛</cp:keywords>
  <dc:description>www.51pptmoban.com</dc:description>
  <cp:lastModifiedBy>铭</cp:lastModifiedBy>
  <cp:revision>656</cp:revision>
  <dcterms:created xsi:type="dcterms:W3CDTF">2021-11-15T13:53:00Z</dcterms:created>
  <dcterms:modified xsi:type="dcterms:W3CDTF">2022-01-17T02:25:19Z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CC6C6E31272B49E1867E5A6EFE30B9BD</vt:lpwstr>
  </property>
  <property fmtid="{D5CDD505-2E9C-101B-9397-08002B2CF9AE}" pid="3" name="KSOProductBuildVer">
    <vt:lpwstr>2052-11.1.0.11194</vt:lpwstr>
  </property>
</Properties>
</file>