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25" r:id="rId4"/>
    <p:sldId id="257" r:id="rId6"/>
    <p:sldId id="260" r:id="rId7"/>
    <p:sldId id="262" r:id="rId8"/>
    <p:sldId id="269" r:id="rId9"/>
    <p:sldId id="270" r:id="rId10"/>
    <p:sldId id="271" r:id="rId11"/>
    <p:sldId id="272" r:id="rId12"/>
    <p:sldId id="273" r:id="rId13"/>
    <p:sldId id="274" r:id="rId14"/>
    <p:sldId id="278" r:id="rId15"/>
    <p:sldId id="298" r:id="rId16"/>
    <p:sldId id="299" r:id="rId17"/>
    <p:sldId id="300" r:id="rId18"/>
    <p:sldId id="301" r:id="rId19"/>
    <p:sldId id="302" r:id="rId20"/>
    <p:sldId id="275" r:id="rId21"/>
    <p:sldId id="313" r:id="rId22"/>
    <p:sldId id="314" r:id="rId23"/>
    <p:sldId id="315" r:id="rId24"/>
    <p:sldId id="276" r:id="rId25"/>
    <p:sldId id="319" r:id="rId26"/>
    <p:sldId id="316" r:id="rId27"/>
    <p:sldId id="277" r:id="rId28"/>
    <p:sldId id="317" r:id="rId29"/>
    <p:sldId id="318" r:id="rId30"/>
    <p:sldId id="31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E4E"/>
    <a:srgbClr val="FEE4CB"/>
    <a:srgbClr val="2B5959"/>
    <a:srgbClr val="FBB874"/>
    <a:srgbClr val="DBDFE0"/>
    <a:srgbClr val="F83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3470" autoAdjust="0"/>
  </p:normalViewPr>
  <p:slideViewPr>
    <p:cSldViewPr snapToGrid="0">
      <p:cViewPr>
        <p:scale>
          <a:sx n="66" d="100"/>
          <a:sy n="66" d="100"/>
        </p:scale>
        <p:origin x="-2256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77076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4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7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5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reg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260"/>
            <a:ext cx="12192635" cy="59988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0570" y="-1651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0925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22640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9299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701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>
            <a:off x="0" y="-21590"/>
            <a:ext cx="7404735" cy="5565140"/>
          </a:xfrm>
          <a:prstGeom prst="rect">
            <a:avLst/>
          </a:prstGeom>
        </p:spPr>
      </p:pic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525" y="347980"/>
            <a:ext cx="1642110" cy="2591435"/>
          </a:xfrm>
          <a:prstGeom prst="rect">
            <a:avLst/>
          </a:prstGeom>
        </p:spPr>
      </p:pic>
      <p:pic>
        <p:nvPicPr>
          <p:cNvPr id="18" name="图片 17" descr="未标题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1501140"/>
            <a:ext cx="774700" cy="546100"/>
          </a:xfrm>
          <a:prstGeom prst="rect">
            <a:avLst/>
          </a:prstGeom>
        </p:spPr>
      </p:pic>
      <p:pic>
        <p:nvPicPr>
          <p:cNvPr id="19" name="图片 18" descr="未标题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740" y="4396105"/>
            <a:ext cx="787400" cy="635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719245" y="2020745"/>
            <a:ext cx="1331420" cy="1331420"/>
            <a:chOff x="10757" y="5883"/>
            <a:chExt cx="2737" cy="2737"/>
          </a:xfrm>
        </p:grpSpPr>
        <p:sp>
          <p:nvSpPr>
            <p:cNvPr id="26" name="圆角矩形 25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开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92750" y="2020745"/>
            <a:ext cx="1331420" cy="1331420"/>
            <a:chOff x="10757" y="5883"/>
            <a:chExt cx="2737" cy="2737"/>
          </a:xfrm>
        </p:grpSpPr>
        <p:sp>
          <p:nvSpPr>
            <p:cNvPr id="29" name="圆角矩形 28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学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1335" y="2020745"/>
            <a:ext cx="1331420" cy="1331420"/>
            <a:chOff x="10757" y="5883"/>
            <a:chExt cx="2737" cy="2737"/>
          </a:xfrm>
        </p:grpSpPr>
        <p:sp>
          <p:nvSpPr>
            <p:cNvPr id="32" name="圆角矩形 31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第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68970" y="2020745"/>
            <a:ext cx="1331420" cy="1331420"/>
            <a:chOff x="10757" y="5883"/>
            <a:chExt cx="2737" cy="2737"/>
          </a:xfrm>
        </p:grpSpPr>
        <p:sp>
          <p:nvSpPr>
            <p:cNvPr id="35" name="圆角矩形 34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一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69780" y="2020745"/>
            <a:ext cx="1331420" cy="1331420"/>
            <a:chOff x="10757" y="5883"/>
            <a:chExt cx="2737" cy="2737"/>
          </a:xfrm>
        </p:grpSpPr>
        <p:sp>
          <p:nvSpPr>
            <p:cNvPr id="38" name="圆角矩形 37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课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>
          <a:xfrm>
            <a:off x="2679700" y="3630930"/>
            <a:ext cx="6964680" cy="526415"/>
          </a:xfrm>
        </p:spPr>
        <p:txBody>
          <a:bodyPr/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新学期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新规划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新气象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3" name="图片 42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798830" y="5543550"/>
            <a:ext cx="3119755" cy="1873250"/>
          </a:xfrm>
          <a:prstGeom prst="rect">
            <a:avLst/>
          </a:prstGeom>
        </p:spPr>
      </p:pic>
      <p:pic>
        <p:nvPicPr>
          <p:cNvPr id="15" name="图片 14" descr="未标题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0320" y="3434080"/>
            <a:ext cx="1588770" cy="2729865"/>
          </a:xfrm>
          <a:prstGeom prst="rect">
            <a:avLst/>
          </a:prstGeom>
        </p:spPr>
      </p:pic>
      <p:pic>
        <p:nvPicPr>
          <p:cNvPr id="45" name="图片 44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148570" y="5429250"/>
            <a:ext cx="3119755" cy="187325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410996" y="4485242"/>
            <a:ext cx="340296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教师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XXX   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20XX.0X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531431" y="2915806"/>
            <a:ext cx="638174" cy="872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8331" y="2795292"/>
            <a:ext cx="538761" cy="607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69605" y="1681223"/>
            <a:ext cx="663575" cy="6287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1235055" y="2795292"/>
            <a:ext cx="638175" cy="67285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822912" y="4834255"/>
            <a:ext cx="498013" cy="48643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80138" y="4834255"/>
            <a:ext cx="638175" cy="55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41" grpId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26450" y="1365250"/>
            <a:ext cx="233910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TWO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遵 守 纪 律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遵守纪律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41424" y="2458637"/>
            <a:ext cx="6905626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进校：穿戴整洁重仪表，备齐用品准时到； 进校说声老师好，相互问候有礼貌。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早读：勤奋好学争分秒，贵在自觉效率高； 语文数学同重要，书声琅琅气氛好。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升旗：升旗仪式要搞好，热爱祖国第一条； 齐唱国歌感情深，肃立致敬要做到。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两操：出操集队快静齐，动作规范做好操； 每天眼操做两次，持之以恒视力保。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上课：铃声一响教室静，专心听讲勤思考； 举手发言敢提问，尊敬师长听教导。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课间：课间休息不吵闹，文明整洁要做到； 勤俭节约爱公物，遵循公德最重要。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5500" y="1753167"/>
            <a:ext cx="3019425" cy="4556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遵守纪律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00524" y="2560237"/>
            <a:ext cx="6905626" cy="32342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ts val="3500"/>
              </a:lnSpc>
              <a:buFont typeface="Wingdings" panose="05000000000000000000" pitchFamily="2" charset="2"/>
              <a:buChar char="Ø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学习： 各门功课要学好，遵守纪律最重要； 预习复习要自觉，环环扣紧才生效。</a:t>
            </a:r>
            <a:endParaRPr lang="en-US" altLang="zh-CN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作业： 审清题意独立做，格式规范不抄袭； 簿本整洁字端正，保质保量按时交。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活动： 科技文体热情高，体魄健壮素质好； 思想觉悟要提高，班队活动少不了。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生活： 爱惜粮食要记牢，节约水电少浪费； 服从管理加自理，遵守纪律觉悟高。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晚休： 值日卫生勤打扫，按时离班关门窗； 秩序排队回宿舍，安静洗刷不打闹。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目标： 班级公约牢记心，行为习惯常对照； 同学之间勤勉励，道德情操修养好。</a:t>
            </a:r>
            <a:endParaRPr lang="en-US" altLang="zh-CN" dirty="0">
              <a:latin typeface="+mn-lt"/>
              <a:ea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5111" y="1247775"/>
            <a:ext cx="3663054" cy="549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举手发言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627979" y="1831975"/>
            <a:ext cx="3129046" cy="46926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72605" y="1821348"/>
            <a:ext cx="2572384" cy="2485736"/>
            <a:chOff x="1972605" y="1821348"/>
            <a:chExt cx="2572384" cy="24857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378330" y="1821348"/>
              <a:ext cx="1524000" cy="1423907"/>
            </a:xfrm>
            <a:prstGeom prst="rect">
              <a:avLst/>
            </a:prstGeom>
          </p:spPr>
        </p:pic>
        <p:sp>
          <p:nvSpPr>
            <p:cNvPr id="12" name="TextBox 18"/>
            <p:cNvSpPr txBox="1"/>
            <p:nvPr/>
          </p:nvSpPr>
          <p:spPr>
            <a:xfrm>
              <a:off x="2577700" y="2265847"/>
              <a:ext cx="1125260" cy="562630"/>
            </a:xfrm>
            <a:prstGeom prst="ellipse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kern="0" dirty="0">
                  <a:solidFill>
                    <a:srgbClr val="264E4E"/>
                  </a:solidFill>
                  <a:cs typeface="+mn-ea"/>
                  <a:sym typeface="+mn-lt"/>
                </a:rPr>
                <a:t>发 言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264E4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72605" y="3245255"/>
              <a:ext cx="257238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右手自然举起，五指并拢向上举直。站起时斜跨站起，不要把椅子推弄得响。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02096" y="4672963"/>
            <a:ext cx="2572384" cy="184797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235538" y="2570084"/>
            <a:ext cx="2411475" cy="2893498"/>
            <a:chOff x="5235538" y="2570084"/>
            <a:chExt cx="2411475" cy="2893498"/>
          </a:xfrm>
        </p:grpSpPr>
        <p:sp>
          <p:nvSpPr>
            <p:cNvPr id="15" name="矩形 14"/>
            <p:cNvSpPr/>
            <p:nvPr/>
          </p:nvSpPr>
          <p:spPr>
            <a:xfrm>
              <a:off x="5235538" y="4078587"/>
              <a:ext cx="241147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老师讲话，眼睛看着老师；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老师写字，眼睛看着黑板；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同学发言，认真听并看黑板；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读书时，眼睛看着书本。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641441" y="2570084"/>
              <a:ext cx="1524000" cy="1423907"/>
            </a:xfrm>
            <a:prstGeom prst="rect">
              <a:avLst/>
            </a:prstGeom>
          </p:spPr>
        </p:pic>
        <p:sp>
          <p:nvSpPr>
            <p:cNvPr id="13" name="TextBox 18"/>
            <p:cNvSpPr txBox="1"/>
            <p:nvPr/>
          </p:nvSpPr>
          <p:spPr>
            <a:xfrm>
              <a:off x="6033375" y="3081982"/>
              <a:ext cx="8002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 b="1" kern="0">
                  <a:solidFill>
                    <a:srgbClr val="264E4E"/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倾 听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行为规范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59608" y="2858590"/>
            <a:ext cx="672168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．第二节课下课音乐响后，当堂课老师督促同学做眼操。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．做眼保健操要闭眼，不讲话，按节拍做。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36540" y="3098800"/>
            <a:ext cx="5556376" cy="3418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安全教育问题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175" y="1895262"/>
            <a:ext cx="7567250" cy="3683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上下楼梯不要拥挤，按次序进行，如果慌里慌张的容易扭伤脚脖；如果拥挤，会发生摔伤事故；滑扶手万一摔下来，很危险。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课间活动要文明，追逐撵打易碰伤，谨记教导是上策。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打扫卫生时，一定注意不能拿扫把乱打、乱闹。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为了督促孩子们自律，我特意安排了课间安全监督员，发现课间或课外活动有学生有不安全的行为，安全监督员首先制止，然后报告老师，发现不安全的表现及时报告老师，老师及时教育并弥补管理上的漏洞。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宿舍上下铺不能打闹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7741131" y="1355980"/>
            <a:ext cx="4151783" cy="5396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安全教育问题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2976" y="2876363"/>
            <a:ext cx="5635624" cy="2336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告诫学生遵守交通规则，看信号灯过马路，不要横穿马路。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按时上学和回家，不要早到，不要在外边逗留，有不安全因素；放学按时回家，让家长放心，最好不要私自去同学家或相约到某个地方玩，如果去给家长说一声。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路上遇到陌生人，最好少与他们交谈，一定不能要陌生人的东西。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976" y="2219156"/>
            <a:ext cx="1679644" cy="494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35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校外安全：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092426" y="3314700"/>
            <a:ext cx="4813189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84584" y="1365250"/>
            <a:ext cx="26228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THREE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懂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礼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貌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45669" y="1403985"/>
            <a:ext cx="2947476" cy="441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34569" y="1511612"/>
            <a:ext cx="6248413" cy="4572009"/>
            <a:chOff x="1334569" y="1511612"/>
            <a:chExt cx="6248413" cy="45720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334569" y="1511612"/>
              <a:ext cx="6248413" cy="457200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986363" y="2953795"/>
              <a:ext cx="2472412" cy="119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上学离家时，主动与家长招呼：“爸爸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妈妈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爷爷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奶奶我上学去了！”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11001" y="3128869"/>
              <a:ext cx="2174917" cy="119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放学回家，主动热情与家长招呼：“爸爸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妈妈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爷爷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奶奶我放学回来了！”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94570" y="1938020"/>
            <a:ext cx="4685270" cy="39624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12916" y="1930400"/>
            <a:ext cx="5604773" cy="3962400"/>
            <a:chOff x="5512916" y="1930400"/>
            <a:chExt cx="5604773" cy="39624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512916" y="1930400"/>
              <a:ext cx="5604773" cy="39624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438900" y="2941388"/>
              <a:ext cx="4000500" cy="15810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遇见老师和同学，主动问好：“老师，您早（走好）！”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进办公室要呼“报告”并经同意后再进入。进他人房间前先轻轻敲门，经允许后再进入。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放学时和老师同学说“再见！”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1" name="图片 40" descr="fw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0" y="-19050"/>
            <a:ext cx="2881630" cy="3603625"/>
          </a:xfrm>
          <a:prstGeom prst="rect">
            <a:avLst/>
          </a:prstGeom>
        </p:spPr>
      </p:pic>
      <p:pic>
        <p:nvPicPr>
          <p:cNvPr id="6" name="图片 5" descr="61dba269ace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100" y="2425700"/>
            <a:ext cx="5041900" cy="4318000"/>
          </a:xfrm>
          <a:prstGeom prst="rect">
            <a:avLst/>
          </a:prstGeom>
        </p:spPr>
      </p:pic>
      <p:pic>
        <p:nvPicPr>
          <p:cNvPr id="9" name="图片 8" descr="而我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930" y="5371465"/>
            <a:ext cx="2973070" cy="1486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77951" y="1306195"/>
            <a:ext cx="4252644" cy="4455160"/>
            <a:chOff x="1777951" y="1306195"/>
            <a:chExt cx="4252644" cy="4455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2647971" y="1306195"/>
              <a:ext cx="3382624" cy="594360"/>
              <a:chOff x="10751" y="5847"/>
              <a:chExt cx="2671" cy="2773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班级介绍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777951" y="1306195"/>
              <a:ext cx="590599" cy="590599"/>
              <a:chOff x="10739" y="5865"/>
              <a:chExt cx="2755" cy="275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1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47971" y="2271395"/>
              <a:ext cx="3382624" cy="594360"/>
              <a:chOff x="10751" y="5847"/>
              <a:chExt cx="2671" cy="2773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遵守纪律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777951" y="2271395"/>
              <a:ext cx="590599" cy="590599"/>
              <a:chOff x="10739" y="5865"/>
              <a:chExt cx="2755" cy="2755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2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647971" y="3236595"/>
              <a:ext cx="3382624" cy="594360"/>
              <a:chOff x="10751" y="5847"/>
              <a:chExt cx="2671" cy="2773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懂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礼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貌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77951" y="3236595"/>
              <a:ext cx="590599" cy="590599"/>
              <a:chOff x="10739" y="5865"/>
              <a:chExt cx="2755" cy="275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3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47971" y="4172585"/>
              <a:ext cx="3382624" cy="594360"/>
              <a:chOff x="10751" y="5847"/>
              <a:chExt cx="2671" cy="2773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讲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卫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生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777951" y="4172585"/>
              <a:ext cx="590599" cy="590599"/>
              <a:chOff x="10739" y="5865"/>
              <a:chExt cx="2755" cy="2755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4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647971" y="5166995"/>
              <a:ext cx="3382624" cy="594360"/>
              <a:chOff x="10751" y="5847"/>
              <a:chExt cx="2671" cy="2773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好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习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惯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777951" y="5166995"/>
              <a:ext cx="590599" cy="590599"/>
              <a:chOff x="10739" y="5865"/>
              <a:chExt cx="2755" cy="2755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5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6974195" y="1899920"/>
            <a:ext cx="723275" cy="2517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500" dirty="0">
                <a:solidFill>
                  <a:srgbClr val="264E4E"/>
                </a:solidFill>
                <a:cs typeface="+mn-ea"/>
                <a:sym typeface="+mn-lt"/>
              </a:rPr>
              <a:t>contents</a:t>
            </a:r>
            <a:endParaRPr lang="en-US" altLang="zh-CN" sz="350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01896" y="1199126"/>
            <a:ext cx="999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31750">
                  <a:solidFill>
                    <a:schemeClr val="bg1"/>
                  </a:solidFill>
                </a:ln>
                <a:solidFill>
                  <a:srgbClr val="264E4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目</a:t>
            </a:r>
            <a:endParaRPr lang="en-US" altLang="zh-CN" sz="7200" b="1" dirty="0">
              <a:ln w="31750">
                <a:solidFill>
                  <a:schemeClr val="bg1"/>
                </a:solidFill>
              </a:ln>
              <a:solidFill>
                <a:srgbClr val="264E4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ln w="31750">
                  <a:solidFill>
                    <a:schemeClr val="bg1"/>
                  </a:solidFill>
                </a:ln>
                <a:solidFill>
                  <a:srgbClr val="264E4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录</a:t>
            </a:r>
            <a:endParaRPr lang="zh-CN" altLang="en-US" sz="7200" b="1" dirty="0">
              <a:ln w="31750">
                <a:solidFill>
                  <a:schemeClr val="bg1"/>
                </a:solidFill>
              </a:ln>
              <a:solidFill>
                <a:srgbClr val="264E4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2" name="图片 41" descr="wfrr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52285" y="314325"/>
            <a:ext cx="5041265" cy="3291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4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96975" y="1803400"/>
            <a:ext cx="2209800" cy="2754154"/>
            <a:chOff x="1196975" y="1803400"/>
            <a:chExt cx="2209800" cy="275415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196975" y="1803400"/>
              <a:ext cx="2209800" cy="220980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58595" y="2795834"/>
              <a:ext cx="13589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对不起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Text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278890" y="3611007"/>
              <a:ext cx="1718310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给他人带来不便时，必须主动说“对不起”，并虚心听取意见。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04910" y="1803400"/>
            <a:ext cx="2209800" cy="2751874"/>
            <a:chOff x="8804910" y="1803400"/>
            <a:chExt cx="2209800" cy="275187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804910" y="1803400"/>
              <a:ext cx="2209800" cy="2209800"/>
            </a:xfrm>
            <a:prstGeom prst="rect">
              <a:avLst/>
            </a:prstGeom>
          </p:spPr>
        </p:pic>
        <p:sp>
          <p:nvSpPr>
            <p:cNvPr id="22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815070" y="3608727"/>
              <a:ext cx="1869736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不随便翻他人的书包，不随便拿别人的东西。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341506" y="2785326"/>
              <a:ext cx="7549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NO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5780" y="1803400"/>
            <a:ext cx="2324805" cy="2565681"/>
            <a:chOff x="6165780" y="1803400"/>
            <a:chExt cx="2324805" cy="256568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280785" y="1803400"/>
              <a:ext cx="2209800" cy="2209800"/>
            </a:xfrm>
            <a:prstGeom prst="rect">
              <a:avLst/>
            </a:prstGeom>
          </p:spPr>
        </p:pic>
        <p:sp>
          <p:nvSpPr>
            <p:cNvPr id="19" name="MH_Text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165780" y="3621428"/>
              <a:ext cx="1997441" cy="747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请求他人帮助时先说“请”，得到别人帮助时必须说“谢谢！”</a:t>
              </a:r>
              <a:endParaRPr lang="en-US" altLang="zh-CN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72582" y="2795834"/>
              <a:ext cx="1027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谢谢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6500" y="1803400"/>
            <a:ext cx="2209800" cy="2751593"/>
            <a:chOff x="3746500" y="1803400"/>
            <a:chExt cx="2209800" cy="275159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746500" y="1803400"/>
              <a:ext cx="2209800" cy="2209800"/>
            </a:xfrm>
            <a:prstGeom prst="rect">
              <a:avLst/>
            </a:prstGeom>
          </p:spPr>
        </p:pic>
        <p:sp>
          <p:nvSpPr>
            <p:cNvPr id="21" name="MH_Text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827632" y="3608446"/>
              <a:ext cx="1869736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他人给自己带来不便时要宽宏大量，不计较，不纠缠。主动说“别客气”或“没关系”。</a:t>
              </a:r>
              <a:endParaRPr lang="en-US" altLang="zh-CN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001601" y="2785328"/>
              <a:ext cx="13589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别客气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57521" y="1365250"/>
            <a:ext cx="247696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FOUR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讲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卫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生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04.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讲卫生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677010" y="1839360"/>
            <a:ext cx="2838980" cy="42693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78432" y="1757825"/>
            <a:ext cx="4066909" cy="2216204"/>
            <a:chOff x="778432" y="1757825"/>
            <a:chExt cx="4066909" cy="2216204"/>
          </a:xfrm>
        </p:grpSpPr>
        <p:sp>
          <p:nvSpPr>
            <p:cNvPr id="20" name="矩形 19"/>
            <p:cNvSpPr/>
            <p:nvPr/>
          </p:nvSpPr>
          <p:spPr>
            <a:xfrm>
              <a:off x="1146175" y="2595725"/>
              <a:ext cx="3699166" cy="10541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果皮箱，嘴大张，纸屑废品扔进箱。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教室里，楼道旁，随地吐痰不健康。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好习惯，要养成，美好环境大家创。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46174" y="2057510"/>
              <a:ext cx="1576929" cy="4465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学校卫生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778432" y="1757825"/>
              <a:ext cx="3699165" cy="221620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611261" y="3761745"/>
            <a:ext cx="4104268" cy="2721321"/>
            <a:chOff x="3611261" y="3761745"/>
            <a:chExt cx="4104268" cy="2721321"/>
          </a:xfrm>
        </p:grpSpPr>
        <p:sp>
          <p:nvSpPr>
            <p:cNvPr id="31" name="文本框 30"/>
            <p:cNvSpPr txBox="1"/>
            <p:nvPr/>
          </p:nvSpPr>
          <p:spPr>
            <a:xfrm>
              <a:off x="4016363" y="3983699"/>
              <a:ext cx="2501320" cy="443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lnSpc>
                  <a:spcPts val="3000"/>
                </a:lnSpc>
                <a:defRPr sz="2800">
                  <a:solidFill>
                    <a:schemeClr val="bg2">
                      <a:lumMod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做好公共卫生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016363" y="4533805"/>
              <a:ext cx="3699166" cy="16953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吐痰入盂，不乱扔果皮纸屑；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爱护厕所卫生，不乱解大小便；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先洒水后扫地，桌凳洁净整齐；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门窗灯具无尘；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卫生工具整齐摆放在指定地点。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611261" y="3761745"/>
              <a:ext cx="3962755" cy="2721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04.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讲卫生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8739" y="2378701"/>
            <a:ext cx="4158624" cy="41586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55457" y="1835593"/>
            <a:ext cx="6066543" cy="4184021"/>
            <a:chOff x="4855457" y="1835593"/>
            <a:chExt cx="6066543" cy="4184021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855457" y="1835593"/>
              <a:ext cx="6066543" cy="418402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6096000" y="3661328"/>
              <a:ext cx="4533019" cy="119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早晚要漱口涮牙；饭前便后要洗手；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勤剪指甲，勤洗头；勤洗澡，勤换衣服；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不暴饮暴食，不挑食；男生不留长发。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37951" y="2986571"/>
              <a:ext cx="1939925" cy="4465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个人卫生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00188" y="1365250"/>
            <a:ext cx="21916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FIVE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好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习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惯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05.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正确坐姿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091" y="2730499"/>
            <a:ext cx="4839823" cy="402844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710965" y="2609565"/>
            <a:ext cx="4867232" cy="119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背靠椅子背或坐端正，双脚不交叉，要抬头、要挺胸、平肩，两眼正视黑板，双手放在桌上交手正坐，双脚不在地面乱点乱擦。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0965" y="4111494"/>
            <a:ext cx="4867232" cy="811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拇指、食指捏着，三指、四指托着，小指往里藏着，笔杆向后躺着，笔尖向前斜着。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05.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作业要求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12314" y="1604137"/>
            <a:ext cx="6127794" cy="4581153"/>
            <a:chOff x="4812314" y="1604137"/>
            <a:chExt cx="6127794" cy="45811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208778">
              <a:off x="4812314" y="1604137"/>
              <a:ext cx="6127794" cy="4581153"/>
            </a:xfrm>
            <a:prstGeom prst="rect">
              <a:avLst/>
            </a:prstGeom>
          </p:spPr>
        </p:pic>
        <p:sp>
          <p:nvSpPr>
            <p:cNvPr id="18" name="MH_SubTitle_1"/>
            <p:cNvSpPr/>
            <p:nvPr>
              <p:custDataLst>
                <p:tags r:id="rId5"/>
              </p:custDataLst>
            </p:nvPr>
          </p:nvSpPr>
          <p:spPr>
            <a:xfrm>
              <a:off x="5438557" y="2813398"/>
              <a:ext cx="4468551" cy="811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认真、按时、独立完成各科作业，写字要注意姿势，书写端正。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MH_SubTitle_1"/>
            <p:cNvSpPr/>
            <p:nvPr>
              <p:custDataLst>
                <p:tags r:id="rId6"/>
              </p:custDataLst>
            </p:nvPr>
          </p:nvSpPr>
          <p:spPr>
            <a:xfrm>
              <a:off x="5382419" y="3755543"/>
              <a:ext cx="4535131" cy="811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作业有错及时订正，不拖拉，家庭作业要在第二天晨读前交给组长。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MH_SubTitle_1"/>
            <p:cNvSpPr/>
            <p:nvPr>
              <p:custDataLst>
                <p:tags r:id="rId7"/>
              </p:custDataLst>
            </p:nvPr>
          </p:nvSpPr>
          <p:spPr>
            <a:xfrm>
              <a:off x="5377894" y="4751704"/>
              <a:ext cx="4535131" cy="426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用铅笔做作业，认真学写钢笔，力求清楚端正。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44652" y="2064325"/>
            <a:ext cx="4381501" cy="43815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reg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260"/>
            <a:ext cx="12192635" cy="59988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0570" y="-1651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0925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22640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9299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701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>
            <a:off x="0" y="-21590"/>
            <a:ext cx="7404735" cy="5565140"/>
          </a:xfrm>
          <a:prstGeom prst="rect">
            <a:avLst/>
          </a:prstGeom>
        </p:spPr>
      </p:pic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525" y="347980"/>
            <a:ext cx="1642110" cy="2591435"/>
          </a:xfrm>
          <a:prstGeom prst="rect">
            <a:avLst/>
          </a:prstGeom>
        </p:spPr>
      </p:pic>
      <p:pic>
        <p:nvPicPr>
          <p:cNvPr id="18" name="图片 17" descr="未标题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1501140"/>
            <a:ext cx="774700" cy="546100"/>
          </a:xfrm>
          <a:prstGeom prst="rect">
            <a:avLst/>
          </a:prstGeom>
        </p:spPr>
      </p:pic>
      <p:pic>
        <p:nvPicPr>
          <p:cNvPr id="19" name="图片 18" descr="未标题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740" y="4396105"/>
            <a:ext cx="787400" cy="635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719245" y="2020745"/>
            <a:ext cx="1331420" cy="1331420"/>
            <a:chOff x="10757" y="5883"/>
            <a:chExt cx="2737" cy="2737"/>
          </a:xfrm>
        </p:grpSpPr>
        <p:sp>
          <p:nvSpPr>
            <p:cNvPr id="26" name="圆角矩形 25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感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92750" y="2020745"/>
            <a:ext cx="1331420" cy="1331420"/>
            <a:chOff x="10757" y="5883"/>
            <a:chExt cx="2737" cy="2737"/>
          </a:xfrm>
        </p:grpSpPr>
        <p:sp>
          <p:nvSpPr>
            <p:cNvPr id="29" name="圆角矩形 28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谢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1335" y="2020745"/>
            <a:ext cx="1331420" cy="1331420"/>
            <a:chOff x="10757" y="5883"/>
            <a:chExt cx="2737" cy="2737"/>
          </a:xfrm>
        </p:grpSpPr>
        <p:sp>
          <p:nvSpPr>
            <p:cNvPr id="32" name="圆角矩形 31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您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68970" y="2020745"/>
            <a:ext cx="1331420" cy="1331420"/>
            <a:chOff x="10757" y="5883"/>
            <a:chExt cx="2737" cy="2737"/>
          </a:xfrm>
        </p:grpSpPr>
        <p:sp>
          <p:nvSpPr>
            <p:cNvPr id="35" name="圆角矩形 34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欣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69780" y="2020745"/>
            <a:ext cx="1331420" cy="1331420"/>
            <a:chOff x="10757" y="5883"/>
            <a:chExt cx="2737" cy="2737"/>
          </a:xfrm>
        </p:grpSpPr>
        <p:sp>
          <p:nvSpPr>
            <p:cNvPr id="38" name="圆角矩形 37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赏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>
          <a:xfrm>
            <a:off x="2679700" y="3630930"/>
            <a:ext cx="6964680" cy="526415"/>
          </a:xfrm>
        </p:spPr>
        <p:txBody>
          <a:bodyPr/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新学期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新规划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新气象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3" name="图片 42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798830" y="5543550"/>
            <a:ext cx="3119755" cy="1873250"/>
          </a:xfrm>
          <a:prstGeom prst="rect">
            <a:avLst/>
          </a:prstGeom>
        </p:spPr>
      </p:pic>
      <p:pic>
        <p:nvPicPr>
          <p:cNvPr id="15" name="图片 14" descr="未标题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0320" y="3434080"/>
            <a:ext cx="1588770" cy="2729865"/>
          </a:xfrm>
          <a:prstGeom prst="rect">
            <a:avLst/>
          </a:prstGeom>
        </p:spPr>
      </p:pic>
      <p:pic>
        <p:nvPicPr>
          <p:cNvPr id="45" name="图片 44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148570" y="5429250"/>
            <a:ext cx="3119755" cy="187325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410996" y="4485242"/>
            <a:ext cx="340296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教师：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XXX   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20XX.0X</a:t>
            </a:r>
            <a:endParaRPr lang="en-US" altLang="zh-CN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531431" y="2915806"/>
            <a:ext cx="638174" cy="872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8331" y="2795292"/>
            <a:ext cx="538761" cy="607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69605" y="1681223"/>
            <a:ext cx="663575" cy="6287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1235055" y="2795292"/>
            <a:ext cx="638175" cy="67285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822912" y="4834255"/>
            <a:ext cx="498013" cy="48643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80138" y="4834255"/>
            <a:ext cx="638175" cy="55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41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3738" y="1365250"/>
            <a:ext cx="224452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ONE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班级介绍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新学期寄语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788" y="1925245"/>
            <a:ext cx="4907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从今天开始，你们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55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个同学和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李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老师，还有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张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老师一起组成了一个新的大家庭：一年级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班。大家要团结友爱，互相帮助，使每一个小朋友都能快快乐乐地学习和进步，共同建设好我们的大家庭。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35764" y="2486665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</a:t>
            </a:r>
            <a:r>
              <a:rPr lang="zh-CN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第一</a:t>
            </a:r>
            <a:r>
              <a:rPr lang="zh-CN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三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二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班的小学生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40491" y="3599092"/>
            <a:ext cx="2802512" cy="2222682"/>
            <a:chOff x="4040491" y="3599092"/>
            <a:chExt cx="2802512" cy="222268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040491" y="3599092"/>
              <a:ext cx="2802512" cy="222268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575267" y="4256705"/>
              <a:ext cx="1723549" cy="5043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我们的班级是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739691" y="4827679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三</a:t>
              </a: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年级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二</a:t>
              </a: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班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4387" y="3606888"/>
            <a:ext cx="2802512" cy="2222682"/>
            <a:chOff x="814387" y="3606888"/>
            <a:chExt cx="2802512" cy="222268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14387" y="3606888"/>
              <a:ext cx="2802512" cy="222268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283882" y="4289955"/>
              <a:ext cx="2212422" cy="50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我们的学校是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32237" y="48065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第一小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719024" y="3225596"/>
            <a:ext cx="4173891" cy="33023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班级介绍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42509" y="1435100"/>
            <a:ext cx="4302591" cy="47907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096000" y="1813557"/>
            <a:ext cx="4162555" cy="4225150"/>
            <a:chOff x="6096000" y="1813557"/>
            <a:chExt cx="4162555" cy="422515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096000" y="1813557"/>
              <a:ext cx="4162555" cy="42251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6925443" y="2312303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全班：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55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25443" y="5265195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男生：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22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23639" y="3864949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女生：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33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任课老师介绍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903922"/>
            <a:ext cx="5177155" cy="51771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6200000">
            <a:off x="5146352" y="356229"/>
            <a:ext cx="4579620" cy="68700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618135" flipH="1">
            <a:off x="9146955" y="4038848"/>
            <a:ext cx="3092524" cy="30925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27955" y="2389029"/>
            <a:ext cx="4403033" cy="2821976"/>
            <a:chOff x="5227955" y="2389029"/>
            <a:chExt cx="4403033" cy="2821976"/>
          </a:xfrm>
        </p:grpSpPr>
        <p:sp>
          <p:nvSpPr>
            <p:cNvPr id="14" name="矩形 13"/>
            <p:cNvSpPr/>
            <p:nvPr/>
          </p:nvSpPr>
          <p:spPr>
            <a:xfrm>
              <a:off x="5235772" y="2389029"/>
              <a:ext cx="2413126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语文老师：</a:t>
              </a:r>
              <a:r>
                <a:rPr lang="zh-CN" altLang="en-US" b="1" dirty="0">
                  <a:solidFill>
                    <a:srgbClr val="264E4E"/>
                  </a:solidFill>
                  <a:cs typeface="+mn-ea"/>
                  <a:sym typeface="+mn-lt"/>
                </a:rPr>
                <a:t>刘老师</a:t>
              </a:r>
              <a:endParaRPr lang="zh-CN" altLang="en-US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27955" y="2776802"/>
              <a:ext cx="3149602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联系电话：</a:t>
              </a:r>
              <a:r>
                <a:rPr lang="en-US" altLang="zh-CN" sz="1600" b="1" dirty="0">
                  <a:solidFill>
                    <a:srgbClr val="264E4E"/>
                  </a:solidFill>
                  <a:cs typeface="+mn-ea"/>
                  <a:sym typeface="+mn-lt"/>
                </a:rPr>
                <a:t>12345678910</a:t>
              </a:r>
              <a:endParaRPr lang="zh-CN" altLang="en-US" sz="1600" b="1" dirty="0">
                <a:solidFill>
                  <a:srgbClr val="264E4E"/>
                </a:solidFill>
                <a:cs typeface="+mn-ea"/>
                <a:sym typeface="+mn-lt"/>
              </a:endParaRPr>
            </a:p>
            <a:p>
              <a:pPr defTabSz="914400">
                <a:lnSpc>
                  <a:spcPct val="120000"/>
                </a:lnSpc>
              </a:pP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96683" y="3443083"/>
              <a:ext cx="3149602" cy="1218770"/>
              <a:chOff x="1102166" y="1639467"/>
              <a:chExt cx="2949499" cy="121877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87748" y="2000016"/>
                <a:ext cx="2103293" cy="29796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endParaRPr lang="zh-CN" altLang="en-US" sz="120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09486" y="1639467"/>
                <a:ext cx="2259813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数学老师：</a:t>
                </a:r>
                <a:r>
                  <a:rPr lang="zh-CN" altLang="en-US" b="1" dirty="0">
                    <a:solidFill>
                      <a:srgbClr val="264E4E"/>
                    </a:solidFill>
                    <a:cs typeface="+mn-ea"/>
                    <a:sym typeface="+mn-lt"/>
                  </a:rPr>
                  <a:t>李老师</a:t>
                </a:r>
                <a:endParaRPr lang="zh-CN" altLang="en-US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102166" y="2027240"/>
                <a:ext cx="2949499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联系电话：</a:t>
                </a:r>
                <a:r>
                  <a:rPr lang="en-US" altLang="zh-CN" sz="16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 12345678910</a:t>
                </a:r>
                <a:endParaRPr lang="zh-CN" altLang="en-US" sz="16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  <a:p>
                <a:pPr defTabSz="914400">
                  <a:lnSpc>
                    <a:spcPct val="120000"/>
                  </a:lnSpc>
                </a:pPr>
                <a:endPara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481386" y="4388176"/>
              <a:ext cx="3149602" cy="822829"/>
              <a:chOff x="1102166" y="1639467"/>
              <a:chExt cx="2949499" cy="82282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87748" y="2000016"/>
                <a:ext cx="2103293" cy="29796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endParaRPr lang="zh-CN" altLang="en-US" sz="120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109486" y="1639467"/>
                <a:ext cx="2259813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班主任：</a:t>
                </a:r>
                <a:r>
                  <a:rPr lang="zh-CN" altLang="en-US" b="1" dirty="0">
                    <a:solidFill>
                      <a:srgbClr val="264E4E"/>
                    </a:solidFill>
                    <a:cs typeface="+mn-ea"/>
                    <a:sym typeface="+mn-lt"/>
                  </a:rPr>
                  <a:t>古老师</a:t>
                </a:r>
                <a:endParaRPr lang="zh-CN" altLang="en-US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02166" y="2027240"/>
                <a:ext cx="2949499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联系电话：</a:t>
                </a:r>
                <a:r>
                  <a:rPr lang="en-US" altLang="zh-CN" sz="16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 12345678910</a:t>
                </a:r>
                <a:endPara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课程时间介绍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62710" y="1987738"/>
          <a:ext cx="8139316" cy="365087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29941"/>
                <a:gridCol w="3144671"/>
                <a:gridCol w="3364704"/>
              </a:tblGrid>
              <a:tr h="405880">
                <a:tc rowSpan="5"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en-US" sz="2000" b="0" kern="1200" dirty="0">
                          <a:ln w="31750"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上 午</a:t>
                      </a:r>
                      <a:endParaRPr lang="zh-CN" altLang="en-US" sz="2000" b="0" kern="1200" dirty="0">
                        <a:ln w="31750"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7:55-8:25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早操及大课间活动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8:25-9:05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第一节课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45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9:13-9:53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第二节课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6562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10:01-10:41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第三节课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198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10:50-11:30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第四节课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6562">
                <a:tc rowSpan="4"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en-US" sz="2000" b="0" kern="1200" dirty="0">
                          <a:ln w="31750"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下 午</a:t>
                      </a:r>
                      <a:endParaRPr lang="zh-CN" altLang="en-US" sz="2000" b="0" kern="1200" dirty="0">
                        <a:ln w="31750"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14:30-14:45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午读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45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14:45-15:25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第五节课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15:25-15:30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眼保健操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15:40-16:20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第六节课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004299" y="2407201"/>
            <a:ext cx="2888615" cy="411742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学生日常规范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46211" y="608553"/>
            <a:ext cx="3825659" cy="3825659"/>
            <a:chOff x="4146211" y="608553"/>
            <a:chExt cx="3825659" cy="38256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146211" y="608553"/>
              <a:ext cx="3825659" cy="382565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4707148" y="2154055"/>
              <a:ext cx="2777704" cy="10541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养成良好的卫生习惯，班内自觉做好值日生工作，经常保持教室及学校公共场所的清洁卫生。</a:t>
              </a:r>
              <a:endParaRPr lang="zh-CN" altLang="en-US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43253" y="1723681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播种一种习惯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2714" y="3246778"/>
            <a:ext cx="3825659" cy="3825659"/>
            <a:chOff x="362714" y="3246778"/>
            <a:chExt cx="3825659" cy="382565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62714" y="3246778"/>
              <a:ext cx="3825659" cy="382565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236030" y="5037533"/>
              <a:ext cx="2103293" cy="6993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进办公室要报告，经老师同意方可进入</a:t>
              </a:r>
              <a:endParaRPr lang="zh-CN" altLang="en-US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64453" y="4584784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播种一种行为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9759" y="3102328"/>
            <a:ext cx="3825659" cy="3825659"/>
            <a:chOff x="7889759" y="3102328"/>
            <a:chExt cx="3825659" cy="382565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7889759" y="3102328"/>
              <a:ext cx="3825659" cy="3825659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8445372" y="4757500"/>
              <a:ext cx="2857138" cy="10541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爱护公物财物，爱护花草树木，做到不乱涂墙壁、桌、凳等，不坐桌子，不践踏花坛，不攀摘花木</a:t>
              </a:r>
              <a:endParaRPr lang="en-US" altLang="zh-CN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977529" y="4336872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播种一种性格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008653" y="3506306"/>
            <a:ext cx="3923268" cy="3037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762561" y="6629607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下载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学生日常规范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62710" y="1839850"/>
            <a:ext cx="1281236" cy="734695"/>
          </a:xfrm>
          <a:prstGeom prst="rect">
            <a:avLst/>
          </a:prstGeom>
        </p:spPr>
      </p:pic>
      <p:sp>
        <p:nvSpPr>
          <p:cNvPr id="21" name="MH_SubTitle_1"/>
          <p:cNvSpPr/>
          <p:nvPr>
            <p:custDataLst>
              <p:tags r:id="rId5"/>
            </p:custDataLst>
          </p:nvPr>
        </p:nvSpPr>
        <p:spPr>
          <a:xfrm>
            <a:off x="1239234" y="2562793"/>
            <a:ext cx="2480629" cy="521970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按时起床，不睡懒觉。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MH_SubTitle_1"/>
          <p:cNvSpPr/>
          <p:nvPr>
            <p:custDataLst>
              <p:tags r:id="rId6"/>
            </p:custDataLst>
          </p:nvPr>
        </p:nvSpPr>
        <p:spPr>
          <a:xfrm>
            <a:off x="4281389" y="4788168"/>
            <a:ext cx="2480629" cy="521970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穿戴好校服，佩戴好校卡。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>
            <a:off x="4281548" y="2544083"/>
            <a:ext cx="2480629" cy="1029598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自行整理并带齐当天课程的课本、作业本、文具、学具。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MH_SubTitle_1"/>
          <p:cNvSpPr/>
          <p:nvPr>
            <p:custDataLst>
              <p:tags r:id="rId8"/>
            </p:custDataLst>
          </p:nvPr>
        </p:nvSpPr>
        <p:spPr>
          <a:xfrm>
            <a:off x="1264185" y="4546299"/>
            <a:ext cx="2480629" cy="1287276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上学不带玩具等和学习无关的东西到学校。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73913" y="3972029"/>
            <a:ext cx="1281236" cy="7346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68165" y="1824288"/>
            <a:ext cx="1281236" cy="7346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48096" y="3968219"/>
            <a:ext cx="1281236" cy="734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298593" y="1882816"/>
            <a:ext cx="4390936" cy="42698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21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开学第一课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ztwlrok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2434</Words>
  <Application>WPS 演示</Application>
  <PresentationFormat>自定义</PresentationFormat>
  <Paragraphs>312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义启小魏楷</vt:lpstr>
      <vt:lpstr>Arial Unicode MS</vt:lpstr>
      <vt:lpstr>Calibri</vt:lpstr>
      <vt:lpstr>字魂95号-手刻宋</vt:lpstr>
      <vt:lpstr>汉仪中圆简</vt:lpstr>
      <vt:lpstr>Arial</vt:lpstr>
      <vt:lpstr>开学第一课</vt:lpstr>
      <vt:lpstr>自定义设计方案</vt:lpstr>
      <vt:lpstr>新学期|新规划|新气象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新学期|新规划|新气象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开学第一课</dc:title>
  <dc:creator>第一PPT</dc:creator>
  <cp:keywords>www.1ppt.com</cp:keywords>
  <dc:description>www.1ppt.com</dc:description>
  <cp:lastModifiedBy>铭</cp:lastModifiedBy>
  <cp:revision>35</cp:revision>
  <dcterms:created xsi:type="dcterms:W3CDTF">2022-01-26T08:28:00Z</dcterms:created>
  <dcterms:modified xsi:type="dcterms:W3CDTF">2022-02-27T01:11:13Z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D19BB651D387461DB824B0A6DFD254EE</vt:lpwstr>
  </property>
  <property fmtid="{D5CDD505-2E9C-101B-9397-08002B2CF9AE}" pid="3" name="KSOProductBuildVer">
    <vt:lpwstr>2052-11.1.0.11045</vt:lpwstr>
  </property>
</Properties>
</file>