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3" r:id="rId3"/>
  </p:sldMasterIdLst>
  <p:notesMasterIdLst>
    <p:notesMasterId r:id="rId5"/>
  </p:notesMasterIdLst>
  <p:sldIdLst>
    <p:sldId id="256" r:id="rId4"/>
    <p:sldId id="258" r:id="rId6"/>
    <p:sldId id="260" r:id="rId7"/>
    <p:sldId id="264" r:id="rId8"/>
    <p:sldId id="265" r:id="rId9"/>
    <p:sldId id="266" r:id="rId10"/>
    <p:sldId id="289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90" r:id="rId22"/>
    <p:sldId id="279" r:id="rId23"/>
    <p:sldId id="280" r:id="rId24"/>
    <p:sldId id="281" r:id="rId25"/>
    <p:sldId id="282" r:id="rId26"/>
    <p:sldId id="283" r:id="rId27"/>
    <p:sldId id="291" r:id="rId28"/>
    <p:sldId id="285" r:id="rId29"/>
    <p:sldId id="286" r:id="rId30"/>
    <p:sldId id="287" r:id="rId31"/>
    <p:sldId id="292" r:id="rId32"/>
  </p:sldIdLst>
  <p:sldSz cx="9144000" cy="5143500" type="screen16x9"/>
  <p:notesSz cx="6858000" cy="9144000"/>
  <p:custDataLst>
    <p:tags r:id="rId3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3158"/>
    <a:srgbClr val="FFD23C"/>
    <a:srgbClr val="FFFF00"/>
    <a:srgbClr val="00000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95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-1224" y="-4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9102C-E5E0-4EAC-9D74-24F246EAB4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9E532F-D43B-4298-BBD0-63AE4CD7A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9C5AAD-C1E6-486B-98CB-BD9E4820F7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矩形 2"/>
          <p:cNvSpPr/>
          <p:nvPr userDrawn="1"/>
        </p:nvSpPr>
        <p:spPr>
          <a:xfrm>
            <a:off x="0" y="-2348"/>
            <a:ext cx="5866470" cy="262890"/>
          </a:xfrm>
          <a:custGeom>
            <a:avLst/>
            <a:gdLst>
              <a:gd name="connsiteX0" fmla="*/ 0 w 7821960"/>
              <a:gd name="connsiteY0" fmla="*/ 0 h 350520"/>
              <a:gd name="connsiteX1" fmla="*/ 7821960 w 7821960"/>
              <a:gd name="connsiteY1" fmla="*/ 0 h 350520"/>
              <a:gd name="connsiteX2" fmla="*/ 7821960 w 7821960"/>
              <a:gd name="connsiteY2" fmla="*/ 350520 h 350520"/>
              <a:gd name="connsiteX3" fmla="*/ 0 w 7821960"/>
              <a:gd name="connsiteY3" fmla="*/ 350520 h 350520"/>
              <a:gd name="connsiteX4" fmla="*/ 0 w 7821960"/>
              <a:gd name="connsiteY4" fmla="*/ 0 h 350520"/>
              <a:gd name="connsiteX0-1" fmla="*/ 0 w 7821960"/>
              <a:gd name="connsiteY0-2" fmla="*/ 0 h 350520"/>
              <a:gd name="connsiteX1-3" fmla="*/ 7456200 w 7821960"/>
              <a:gd name="connsiteY1-4" fmla="*/ 15240 h 350520"/>
              <a:gd name="connsiteX2-5" fmla="*/ 7821960 w 7821960"/>
              <a:gd name="connsiteY2-6" fmla="*/ 350520 h 350520"/>
              <a:gd name="connsiteX3-7" fmla="*/ 0 w 7821960"/>
              <a:gd name="connsiteY3-8" fmla="*/ 350520 h 350520"/>
              <a:gd name="connsiteX4-9" fmla="*/ 0 w 7821960"/>
              <a:gd name="connsiteY4-10" fmla="*/ 0 h 3505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21960" h="350520">
                <a:moveTo>
                  <a:pt x="0" y="0"/>
                </a:moveTo>
                <a:lnTo>
                  <a:pt x="7456200" y="15240"/>
                </a:lnTo>
                <a:lnTo>
                  <a:pt x="7821960" y="35052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solidFill>
            <a:srgbClr val="FFD2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矩形 2"/>
          <p:cNvSpPr/>
          <p:nvPr userDrawn="1"/>
        </p:nvSpPr>
        <p:spPr>
          <a:xfrm flipH="1">
            <a:off x="3277530" y="-2348"/>
            <a:ext cx="5866470" cy="151261"/>
          </a:xfrm>
          <a:custGeom>
            <a:avLst/>
            <a:gdLst>
              <a:gd name="connsiteX0" fmla="*/ 0 w 7821960"/>
              <a:gd name="connsiteY0" fmla="*/ 0 h 350520"/>
              <a:gd name="connsiteX1" fmla="*/ 7821960 w 7821960"/>
              <a:gd name="connsiteY1" fmla="*/ 0 h 350520"/>
              <a:gd name="connsiteX2" fmla="*/ 7821960 w 7821960"/>
              <a:gd name="connsiteY2" fmla="*/ 350520 h 350520"/>
              <a:gd name="connsiteX3" fmla="*/ 0 w 7821960"/>
              <a:gd name="connsiteY3" fmla="*/ 350520 h 350520"/>
              <a:gd name="connsiteX4" fmla="*/ 0 w 7821960"/>
              <a:gd name="connsiteY4" fmla="*/ 0 h 350520"/>
              <a:gd name="connsiteX0-1" fmla="*/ 0 w 7821960"/>
              <a:gd name="connsiteY0-2" fmla="*/ 0 h 350520"/>
              <a:gd name="connsiteX1-3" fmla="*/ 7456200 w 7821960"/>
              <a:gd name="connsiteY1-4" fmla="*/ 15240 h 350520"/>
              <a:gd name="connsiteX2-5" fmla="*/ 7821960 w 7821960"/>
              <a:gd name="connsiteY2-6" fmla="*/ 350520 h 350520"/>
              <a:gd name="connsiteX3-7" fmla="*/ 0 w 7821960"/>
              <a:gd name="connsiteY3-8" fmla="*/ 350520 h 350520"/>
              <a:gd name="connsiteX4-9" fmla="*/ 0 w 7821960"/>
              <a:gd name="connsiteY4-10" fmla="*/ 0 h 3505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21960" h="350520">
                <a:moveTo>
                  <a:pt x="0" y="0"/>
                </a:moveTo>
                <a:lnTo>
                  <a:pt x="7456200" y="15240"/>
                </a:lnTo>
                <a:lnTo>
                  <a:pt x="7821960" y="35052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solidFill>
            <a:srgbClr val="2D2D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2" name="组合 3"/>
          <p:cNvGrpSpPr/>
          <p:nvPr userDrawn="1"/>
        </p:nvGrpSpPr>
        <p:grpSpPr bwMode="auto">
          <a:xfrm>
            <a:off x="135094" y="1"/>
            <a:ext cx="518815" cy="411644"/>
            <a:chOff x="0" y="0"/>
            <a:chExt cx="1165289" cy="968188"/>
          </a:xfrm>
        </p:grpSpPr>
        <p:sp>
          <p:nvSpPr>
            <p:cNvPr id="13" name="平行四边形 18"/>
            <p:cNvSpPr>
              <a:spLocks noChangeArrowheads="1"/>
            </p:cNvSpPr>
            <p:nvPr/>
          </p:nvSpPr>
          <p:spPr bwMode="auto">
            <a:xfrm flipH="1" flipV="1">
              <a:off x="155649" y="0"/>
              <a:ext cx="1009640" cy="968188"/>
            </a:xfrm>
            <a:prstGeom prst="parallelogram">
              <a:avLst>
                <a:gd name="adj" fmla="val 56360"/>
              </a:avLst>
            </a:prstGeom>
            <a:solidFill>
              <a:srgbClr val="778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平行四边形 16"/>
            <p:cNvSpPr>
              <a:spLocks noChangeArrowheads="1"/>
            </p:cNvSpPr>
            <p:nvPr/>
          </p:nvSpPr>
          <p:spPr bwMode="auto">
            <a:xfrm flipH="1" flipV="1">
              <a:off x="0" y="1"/>
              <a:ext cx="827231" cy="793268"/>
            </a:xfrm>
            <a:prstGeom prst="parallelogram">
              <a:avLst>
                <a:gd name="adj" fmla="val 56360"/>
              </a:avLst>
            </a:pr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平行四边形 15"/>
            <p:cNvSpPr>
              <a:spLocks noChangeArrowheads="1"/>
            </p:cNvSpPr>
            <p:nvPr/>
          </p:nvSpPr>
          <p:spPr bwMode="auto">
            <a:xfrm flipH="1" flipV="1">
              <a:off x="216160" y="1"/>
              <a:ext cx="676827" cy="649039"/>
            </a:xfrm>
            <a:prstGeom prst="parallelogram">
              <a:avLst>
                <a:gd name="adj" fmla="val 56360"/>
              </a:avLst>
            </a:prstGeom>
            <a:solidFill>
              <a:srgbClr val="FFD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矩形 2"/>
          <p:cNvSpPr/>
          <p:nvPr userDrawn="1"/>
        </p:nvSpPr>
        <p:spPr>
          <a:xfrm>
            <a:off x="0" y="4946332"/>
            <a:ext cx="4925291" cy="197168"/>
          </a:xfrm>
          <a:custGeom>
            <a:avLst/>
            <a:gdLst>
              <a:gd name="connsiteX0" fmla="*/ 0 w 7821960"/>
              <a:gd name="connsiteY0" fmla="*/ 0 h 350520"/>
              <a:gd name="connsiteX1" fmla="*/ 7821960 w 7821960"/>
              <a:gd name="connsiteY1" fmla="*/ 0 h 350520"/>
              <a:gd name="connsiteX2" fmla="*/ 7821960 w 7821960"/>
              <a:gd name="connsiteY2" fmla="*/ 350520 h 350520"/>
              <a:gd name="connsiteX3" fmla="*/ 0 w 7821960"/>
              <a:gd name="connsiteY3" fmla="*/ 350520 h 350520"/>
              <a:gd name="connsiteX4" fmla="*/ 0 w 7821960"/>
              <a:gd name="connsiteY4" fmla="*/ 0 h 350520"/>
              <a:gd name="connsiteX0-1" fmla="*/ 0 w 7821960"/>
              <a:gd name="connsiteY0-2" fmla="*/ 0 h 350520"/>
              <a:gd name="connsiteX1-3" fmla="*/ 7456200 w 7821960"/>
              <a:gd name="connsiteY1-4" fmla="*/ 15240 h 350520"/>
              <a:gd name="connsiteX2-5" fmla="*/ 7821960 w 7821960"/>
              <a:gd name="connsiteY2-6" fmla="*/ 350520 h 350520"/>
              <a:gd name="connsiteX3-7" fmla="*/ 0 w 7821960"/>
              <a:gd name="connsiteY3-8" fmla="*/ 350520 h 350520"/>
              <a:gd name="connsiteX4-9" fmla="*/ 0 w 7821960"/>
              <a:gd name="connsiteY4-10" fmla="*/ 0 h 3505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21960" h="350520">
                <a:moveTo>
                  <a:pt x="0" y="0"/>
                </a:moveTo>
                <a:lnTo>
                  <a:pt x="7456200" y="15240"/>
                </a:lnTo>
                <a:lnTo>
                  <a:pt x="7821960" y="35052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solidFill>
            <a:srgbClr val="FFD2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矩形 2"/>
          <p:cNvSpPr/>
          <p:nvPr userDrawn="1"/>
        </p:nvSpPr>
        <p:spPr>
          <a:xfrm flipH="1">
            <a:off x="4382885" y="5030055"/>
            <a:ext cx="4761115" cy="113446"/>
          </a:xfrm>
          <a:custGeom>
            <a:avLst/>
            <a:gdLst>
              <a:gd name="connsiteX0" fmla="*/ 0 w 7821960"/>
              <a:gd name="connsiteY0" fmla="*/ 0 h 350520"/>
              <a:gd name="connsiteX1" fmla="*/ 7821960 w 7821960"/>
              <a:gd name="connsiteY1" fmla="*/ 0 h 350520"/>
              <a:gd name="connsiteX2" fmla="*/ 7821960 w 7821960"/>
              <a:gd name="connsiteY2" fmla="*/ 350520 h 350520"/>
              <a:gd name="connsiteX3" fmla="*/ 0 w 7821960"/>
              <a:gd name="connsiteY3" fmla="*/ 350520 h 350520"/>
              <a:gd name="connsiteX4" fmla="*/ 0 w 7821960"/>
              <a:gd name="connsiteY4" fmla="*/ 0 h 350520"/>
              <a:gd name="connsiteX0-1" fmla="*/ 0 w 7821960"/>
              <a:gd name="connsiteY0-2" fmla="*/ 0 h 350520"/>
              <a:gd name="connsiteX1-3" fmla="*/ 7456200 w 7821960"/>
              <a:gd name="connsiteY1-4" fmla="*/ 15240 h 350520"/>
              <a:gd name="connsiteX2-5" fmla="*/ 7821960 w 7821960"/>
              <a:gd name="connsiteY2-6" fmla="*/ 350520 h 350520"/>
              <a:gd name="connsiteX3-7" fmla="*/ 0 w 7821960"/>
              <a:gd name="connsiteY3-8" fmla="*/ 350520 h 350520"/>
              <a:gd name="connsiteX4-9" fmla="*/ 0 w 7821960"/>
              <a:gd name="connsiteY4-10" fmla="*/ 0 h 3505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821960" h="350520">
                <a:moveTo>
                  <a:pt x="0" y="0"/>
                </a:moveTo>
                <a:lnTo>
                  <a:pt x="7456200" y="15240"/>
                </a:lnTo>
                <a:lnTo>
                  <a:pt x="7821960" y="35052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solidFill>
            <a:srgbClr val="2D2D2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0" marR="0" lvl="0" indent="0" algn="ctr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663864" y="50250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ED825-FA72-4C14-8C95-F4F9A54319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99A83-94C2-4354-AD57-3E82D7D5AD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户外, 道路, 围栏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3158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1319" y="1679693"/>
            <a:ext cx="53479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职场礼仪培训</a:t>
            </a:r>
            <a:r>
              <a:rPr lang="en-US" altLang="zh-CN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PPT</a:t>
            </a:r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模板</a:t>
            </a:r>
            <a:endParaRPr lang="zh-CN" altLang="en-US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58002" y="1431484"/>
            <a:ext cx="197522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5" dirty="0">
                <a:solidFill>
                  <a:schemeClr val="bg1"/>
                </a:solidFill>
                <a:cs typeface="+mn-ea"/>
                <a:sym typeface="+mn-lt"/>
              </a:rPr>
              <a:t>Workplace etiquette training</a:t>
            </a:r>
            <a:endParaRPr lang="zh-CN" altLang="en-US" sz="10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27202" y="2368706"/>
            <a:ext cx="176168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5" dirty="0">
                <a:solidFill>
                  <a:schemeClr val="bg1"/>
                </a:solidFill>
                <a:cs typeface="+mn-ea"/>
                <a:sym typeface="+mn-lt"/>
              </a:rPr>
              <a:t>——</a:t>
            </a:r>
            <a:r>
              <a:rPr lang="zh-CN" altLang="en-US" sz="1015" dirty="0">
                <a:solidFill>
                  <a:schemeClr val="bg1"/>
                </a:solidFill>
                <a:cs typeface="+mn-ea"/>
                <a:sym typeface="+mn-lt"/>
              </a:rPr>
              <a:t>新员工入职培训</a:t>
            </a:r>
            <a:endParaRPr lang="zh-CN" altLang="en-US" sz="10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flipV="1">
            <a:off x="2882666" y="870825"/>
            <a:ext cx="3378667" cy="2573324"/>
          </a:xfrm>
          <a:custGeom>
            <a:avLst/>
            <a:gdLst>
              <a:gd name="connsiteX0" fmla="*/ 1678319 w 4504889"/>
              <a:gd name="connsiteY0" fmla="*/ 874553 h 3431098"/>
              <a:gd name="connsiteX1" fmla="*/ 1819211 w 4504889"/>
              <a:gd name="connsiteY1" fmla="*/ 874553 h 3431098"/>
              <a:gd name="connsiteX2" fmla="*/ 2254126 w 4504889"/>
              <a:gd name="connsiteY2" fmla="*/ 202492 h 3431098"/>
              <a:gd name="connsiteX3" fmla="*/ 2689041 w 4504889"/>
              <a:gd name="connsiteY3" fmla="*/ 874553 h 3431098"/>
              <a:gd name="connsiteX4" fmla="*/ 2826571 w 4504889"/>
              <a:gd name="connsiteY4" fmla="*/ 874553 h 3431098"/>
              <a:gd name="connsiteX5" fmla="*/ 2252445 w 4504889"/>
              <a:gd name="connsiteY5" fmla="*/ 0 h 3431098"/>
              <a:gd name="connsiteX6" fmla="*/ 0 w 4504889"/>
              <a:gd name="connsiteY6" fmla="*/ 3431098 h 3431098"/>
              <a:gd name="connsiteX7" fmla="*/ 4504889 w 4504889"/>
              <a:gd name="connsiteY7" fmla="*/ 3431098 h 3431098"/>
              <a:gd name="connsiteX8" fmla="*/ 3930764 w 4504889"/>
              <a:gd name="connsiteY8" fmla="*/ 2556546 h 3431098"/>
              <a:gd name="connsiteX9" fmla="*/ 3777518 w 4504889"/>
              <a:gd name="connsiteY9" fmla="*/ 2556546 h 3431098"/>
              <a:gd name="connsiteX10" fmla="*/ 4256112 w 4504889"/>
              <a:gd name="connsiteY10" fmla="*/ 3296105 h 3431098"/>
              <a:gd name="connsiteX11" fmla="*/ 252140 w 4504889"/>
              <a:gd name="connsiteY11" fmla="*/ 3296105 h 3431098"/>
              <a:gd name="connsiteX12" fmla="*/ 730735 w 4504889"/>
              <a:gd name="connsiteY12" fmla="*/ 2556546 h 3431098"/>
              <a:gd name="connsiteX13" fmla="*/ 574126 w 4504889"/>
              <a:gd name="connsiteY13" fmla="*/ 2556546 h 343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04889" h="3431098">
                <a:moveTo>
                  <a:pt x="1678319" y="874553"/>
                </a:moveTo>
                <a:lnTo>
                  <a:pt x="1819211" y="874553"/>
                </a:lnTo>
                <a:lnTo>
                  <a:pt x="2254126" y="202492"/>
                </a:lnTo>
                <a:lnTo>
                  <a:pt x="2689041" y="874553"/>
                </a:lnTo>
                <a:lnTo>
                  <a:pt x="2826571" y="874553"/>
                </a:lnTo>
                <a:lnTo>
                  <a:pt x="2252445" y="0"/>
                </a:lnTo>
                <a:close/>
                <a:moveTo>
                  <a:pt x="0" y="3431098"/>
                </a:moveTo>
                <a:lnTo>
                  <a:pt x="4504889" y="3431098"/>
                </a:lnTo>
                <a:lnTo>
                  <a:pt x="3930764" y="2556546"/>
                </a:lnTo>
                <a:lnTo>
                  <a:pt x="3777518" y="2556546"/>
                </a:lnTo>
                <a:lnTo>
                  <a:pt x="4256112" y="3296105"/>
                </a:lnTo>
                <a:lnTo>
                  <a:pt x="252140" y="3296105"/>
                </a:lnTo>
                <a:lnTo>
                  <a:pt x="730735" y="2556546"/>
                </a:lnTo>
                <a:lnTo>
                  <a:pt x="574126" y="25565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3165682">
            <a:off x="300024" y="3865912"/>
            <a:ext cx="660138" cy="1354848"/>
          </a:xfrm>
          <a:prstGeom prst="triangle">
            <a:avLst/>
          </a:prstGeom>
          <a:solidFill>
            <a:srgbClr val="FFFF00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69341" y="-17565"/>
            <a:ext cx="8129246" cy="5161065"/>
            <a:chOff x="6308255" y="-1078745"/>
            <a:chExt cx="10838995" cy="688142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/>
            <a:srcRect t="27686" r="5622"/>
            <a:stretch>
              <a:fillRect/>
            </a:stretch>
          </p:blipFill>
          <p:spPr>
            <a:xfrm>
              <a:off x="6308255" y="-1078745"/>
              <a:ext cx="10838995" cy="4959310"/>
            </a:xfrm>
            <a:custGeom>
              <a:avLst/>
              <a:gdLst>
                <a:gd name="connsiteX0" fmla="*/ 0 w 10838995"/>
                <a:gd name="connsiteY0" fmla="*/ 0 h 4959310"/>
                <a:gd name="connsiteX1" fmla="*/ 10838995 w 10838995"/>
                <a:gd name="connsiteY1" fmla="*/ 0 h 4959310"/>
                <a:gd name="connsiteX2" fmla="*/ 10838995 w 10838995"/>
                <a:gd name="connsiteY2" fmla="*/ 4959310 h 4959310"/>
                <a:gd name="connsiteX3" fmla="*/ 0 w 10838995"/>
                <a:gd name="connsiteY3" fmla="*/ 4959310 h 4959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38995" h="4959310">
                  <a:moveTo>
                    <a:pt x="0" y="0"/>
                  </a:moveTo>
                  <a:lnTo>
                    <a:pt x="10838995" y="0"/>
                  </a:lnTo>
                  <a:lnTo>
                    <a:pt x="10838995" y="4959310"/>
                  </a:lnTo>
                  <a:lnTo>
                    <a:pt x="0" y="4959310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screen"/>
            <a:srcRect l="43582"/>
            <a:stretch>
              <a:fillRect/>
            </a:stretch>
          </p:blipFill>
          <p:spPr>
            <a:xfrm flipH="1">
              <a:off x="7911560" y="-1055326"/>
              <a:ext cx="6479474" cy="6858001"/>
            </a:xfrm>
            <a:custGeom>
              <a:avLst/>
              <a:gdLst>
                <a:gd name="connsiteX0" fmla="*/ 6479473 w 6479473"/>
                <a:gd name="connsiteY0" fmla="*/ 0 h 6858000"/>
                <a:gd name="connsiteX1" fmla="*/ 0 w 6479473"/>
                <a:gd name="connsiteY1" fmla="*/ 0 h 6858000"/>
                <a:gd name="connsiteX2" fmla="*/ 0 w 6479473"/>
                <a:gd name="connsiteY2" fmla="*/ 6858000 h 6858000"/>
                <a:gd name="connsiteX3" fmla="*/ 6479473 w 6479473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9473" h="6858000">
                  <a:moveTo>
                    <a:pt x="6479473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479473" y="6858000"/>
                  </a:lnTo>
                  <a:close/>
                </a:path>
              </a:pathLst>
            </a:custGeom>
          </p:spPr>
        </p:pic>
      </p:grpSp>
      <p:sp>
        <p:nvSpPr>
          <p:cNvPr id="19" name="任意多边形: 形状 18"/>
          <p:cNvSpPr/>
          <p:nvPr/>
        </p:nvSpPr>
        <p:spPr>
          <a:xfrm>
            <a:off x="0" y="3810449"/>
            <a:ext cx="1341835" cy="1341834"/>
          </a:xfrm>
          <a:custGeom>
            <a:avLst/>
            <a:gdLst>
              <a:gd name="connsiteX0" fmla="*/ 0 w 1789793"/>
              <a:gd name="connsiteY0" fmla="*/ 0 h 1789793"/>
              <a:gd name="connsiteX1" fmla="*/ 1789793 w 1789793"/>
              <a:gd name="connsiteY1" fmla="*/ 1789793 h 1789793"/>
              <a:gd name="connsiteX2" fmla="*/ 0 w 1789793"/>
              <a:gd name="connsiteY2" fmla="*/ 1789793 h 1789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9793" h="1789793">
                <a:moveTo>
                  <a:pt x="0" y="0"/>
                </a:moveTo>
                <a:lnTo>
                  <a:pt x="1789793" y="1789793"/>
                </a:lnTo>
                <a:lnTo>
                  <a:pt x="0" y="1789793"/>
                </a:lnTo>
                <a:close/>
              </a:path>
            </a:pathLst>
          </a:custGeom>
          <a:solidFill>
            <a:srgbClr val="FFD23C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6749" y="4881890"/>
            <a:ext cx="2049294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cs typeface="+mn-ea"/>
                <a:sym typeface="+mn-lt"/>
              </a:rPr>
              <a:t>演讲人</a:t>
            </a:r>
            <a:r>
              <a:rPr lang="zh-CN" altLang="en-US" sz="105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05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05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94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194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694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194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263788" y="1331205"/>
            <a:ext cx="2646288" cy="51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21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西装</a:t>
            </a:r>
            <a:r>
              <a:rPr lang="en-US" altLang="zh-CN" sz="21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的颜色搭配</a:t>
            </a:r>
            <a:endParaRPr lang="zh-CN" altLang="en-US" sz="150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760993" y="1825328"/>
            <a:ext cx="23586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两个单色，一个图案</a:t>
            </a:r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741943" y="2230141"/>
            <a:ext cx="3490913" cy="60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在西服套装、衬衣、领带中，最少要有两个单色，最多一个图案。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12"/>
          <p:cNvSpPr>
            <a:spLocks noChangeArrowheads="1"/>
          </p:cNvSpPr>
          <p:nvPr/>
        </p:nvSpPr>
        <p:spPr bwMode="auto">
          <a:xfrm>
            <a:off x="760993" y="3114775"/>
            <a:ext cx="23586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35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深浅交错</a:t>
            </a:r>
            <a:endParaRPr lang="zh-CN" altLang="en-US" sz="135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3"/>
          <p:cNvSpPr>
            <a:spLocks noChangeArrowheads="1"/>
          </p:cNvSpPr>
          <p:nvPr/>
        </p:nvSpPr>
        <p:spPr bwMode="auto">
          <a:xfrm>
            <a:off x="741943" y="3519587"/>
            <a:ext cx="3490913" cy="1192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深色西服配浅色衬衫和鲜艳、中深色领带；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中深色西服配浅色衬衫和深色领带；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浅色西服配中深色衬衫和深色领带。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760993" y="1045525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职业男性着装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41943" y="660025"/>
            <a:ext cx="1638086" cy="343962"/>
            <a:chOff x="1599328" y="1768167"/>
            <a:chExt cx="2184114" cy="458616"/>
          </a:xfrm>
        </p:grpSpPr>
        <p:sp>
          <p:nvSpPr>
            <p:cNvPr id="14" name="矩形 13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5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仪容（衣着打扮）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 descr="图片包含 人员, 伪装, 群组, 照片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72000" y="820463"/>
            <a:ext cx="4534654" cy="2987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>
            <a:spLocks noChangeArrowheads="1"/>
          </p:cNvSpPr>
          <p:nvPr/>
        </p:nvSpPr>
        <p:spPr bwMode="auto">
          <a:xfrm>
            <a:off x="696403" y="1129094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西装</a:t>
            </a: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的三个“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三</a:t>
            </a: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”原则</a:t>
            </a:r>
            <a:endParaRPr lang="zh-CN" altLang="en-US" sz="150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820228" y="1800607"/>
            <a:ext cx="23586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三色原则</a:t>
            </a:r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801178" y="2155414"/>
            <a:ext cx="3492104" cy="3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450"/>
              </a:spcBef>
              <a:spcAft>
                <a:spcPts val="450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即全身穿着限制在三种颜色之内。</a:t>
            </a:r>
            <a:endParaRPr lang="zh-CN" altLang="en-US" sz="13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12"/>
          <p:cNvSpPr>
            <a:spLocks noChangeArrowheads="1"/>
          </p:cNvSpPr>
          <p:nvPr/>
        </p:nvSpPr>
        <p:spPr bwMode="auto">
          <a:xfrm>
            <a:off x="820228" y="2643569"/>
            <a:ext cx="23586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三一定律</a:t>
            </a:r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13"/>
          <p:cNvSpPr>
            <a:spLocks noChangeArrowheads="1"/>
          </p:cNvSpPr>
          <p:nvPr/>
        </p:nvSpPr>
        <p:spPr bwMode="auto">
          <a:xfrm>
            <a:off x="801178" y="3000757"/>
            <a:ext cx="3492104" cy="32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鞋子、皮带、公文包 一个颜色。</a:t>
            </a:r>
            <a:endParaRPr lang="zh-CN" altLang="en-US" sz="13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16"/>
          <p:cNvSpPr>
            <a:spLocks noChangeArrowheads="1"/>
          </p:cNvSpPr>
          <p:nvPr/>
        </p:nvSpPr>
        <p:spPr bwMode="auto">
          <a:xfrm>
            <a:off x="820228" y="3510344"/>
            <a:ext cx="23586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三大禁忌</a:t>
            </a:r>
            <a:endParaRPr lang="zh-CN" altLang="en-US" sz="135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7"/>
          <p:cNvSpPr>
            <a:spLocks noChangeArrowheads="1"/>
          </p:cNvSpPr>
          <p:nvPr/>
        </p:nvSpPr>
        <p:spPr bwMode="auto">
          <a:xfrm>
            <a:off x="801178" y="3867532"/>
            <a:ext cx="349210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22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忌衣袖商标未摘掉、忌西装与皮鞋不相配、</a:t>
            </a:r>
            <a:r>
              <a:rPr lang="zh-CN" altLang="en-US" sz="135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忌不打领带</a:t>
            </a: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35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24"/>
          <p:cNvSpPr>
            <a:spLocks noChangeArrowheads="1"/>
          </p:cNvSpPr>
          <p:nvPr/>
        </p:nvSpPr>
        <p:spPr bwMode="auto">
          <a:xfrm>
            <a:off x="696403" y="77966"/>
            <a:ext cx="3119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职业男性着装</a:t>
            </a:r>
            <a:endParaRPr lang="zh-CN" altLang="en-US" sz="20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924188" y="598076"/>
            <a:ext cx="564356" cy="564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5044849" y="707364"/>
            <a:ext cx="3620914" cy="3620914"/>
            <a:chOff x="5044849" y="707364"/>
            <a:chExt cx="3620914" cy="3620914"/>
          </a:xfrm>
        </p:grpSpPr>
        <p:pic>
          <p:nvPicPr>
            <p:cNvPr id="12" name="图片 11" descr="图片包含 西装, 人员, 男士, 服装&#10;&#10;已生成极高可信度的说明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5044849" y="707364"/>
              <a:ext cx="3620914" cy="36209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4308" y="880254"/>
              <a:ext cx="1033292" cy="5524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649" y="806239"/>
              <a:ext cx="1033292" cy="5524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9" name="TextBox 18"/>
          <p:cNvSpPr txBox="1"/>
          <p:nvPr/>
        </p:nvSpPr>
        <p:spPr>
          <a:xfrm>
            <a:off x="4904805" y="5025070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>
            <a:spLocks noChangeArrowheads="1"/>
          </p:cNvSpPr>
          <p:nvPr/>
        </p:nvSpPr>
        <p:spPr bwMode="auto">
          <a:xfrm>
            <a:off x="587001" y="1468670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鞋与袜，决不可忽视的</a:t>
            </a:r>
            <a:r>
              <a:rPr lang="zh-CN" altLang="en-US" sz="150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细节</a:t>
            </a:r>
            <a:endParaRPr lang="zh-CN" altLang="en-US" sz="1500" b="1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13"/>
          <p:cNvSpPr>
            <a:spLocks noChangeArrowheads="1"/>
          </p:cNvSpPr>
          <p:nvPr/>
        </p:nvSpPr>
        <p:spPr bwMode="auto">
          <a:xfrm>
            <a:off x="832270" y="2311633"/>
            <a:ext cx="3529013" cy="197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正式西服不应配休闲鞋；</a:t>
            </a:r>
            <a:endParaRPr lang="en-US" altLang="zh-CN" sz="135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黑色的皮鞋搭配任何西装都没错；</a:t>
            </a:r>
            <a:endParaRPr lang="en-US" altLang="zh-CN" sz="135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b="1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浅色的皮鞋只能搭配浅色的休闲西服</a:t>
            </a: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135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正式西服时应穿深色（如黑色）的袜子；</a:t>
            </a:r>
            <a:endParaRPr lang="en-US" altLang="zh-CN" sz="135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穿白西装、白皮鞋时才能穿白袜子；</a:t>
            </a:r>
            <a:endParaRPr lang="en-US" altLang="zh-CN" sz="135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最好选择长及小腿肚的中长袜。</a:t>
            </a:r>
            <a:endParaRPr lang="zh-CN" altLang="en-US" sz="135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24"/>
          <p:cNvSpPr>
            <a:spLocks noChangeArrowheads="1"/>
          </p:cNvSpPr>
          <p:nvPr/>
        </p:nvSpPr>
        <p:spPr bwMode="auto">
          <a:xfrm>
            <a:off x="832270" y="151194"/>
            <a:ext cx="3119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lang="zh-CN" altLang="en-US" sz="20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职业男性着装</a:t>
            </a:r>
            <a:endParaRPr lang="zh-CN" altLang="en-US" sz="20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" cstate="screen"/>
          <a:stretch>
            <a:fillRect/>
          </a:stretch>
        </p:blipFill>
        <p:spPr bwMode="auto">
          <a:xfrm>
            <a:off x="4906847" y="2120318"/>
            <a:ext cx="2021883" cy="202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8773" y="1009866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6639" y="1313669"/>
            <a:ext cx="865584" cy="86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34310" y="2384637"/>
            <a:ext cx="1458516" cy="173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49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49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49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49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5"/>
          <p:cNvSpPr>
            <a:spLocks noChangeShapeType="1"/>
          </p:cNvSpPr>
          <p:nvPr/>
        </p:nvSpPr>
        <p:spPr bwMode="auto">
          <a:xfrm flipH="1">
            <a:off x="781945" y="1957825"/>
            <a:ext cx="3509963" cy="1191"/>
          </a:xfrm>
          <a:prstGeom prst="line">
            <a:avLst/>
          </a:prstGeom>
          <a:noFill/>
          <a:ln w="9525">
            <a:solidFill>
              <a:srgbClr val="A5A5A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800995" y="1466097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端正的站：站如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松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781945" y="2336444"/>
            <a:ext cx="3529013" cy="1742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挺胸，抬头，收腹，目视前方，形成一种端正、挺拔、优美、典雅的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气质美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女士双臂自然下垂，或者交叠着放在小腹部，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左手在下，右手在上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男士两手也是自然下垂，或交叠放在身前或背于身后。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638086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仪容（举止神态）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631873" y="1218356"/>
            <a:ext cx="2149362" cy="392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5"/>
          <p:cNvSpPr>
            <a:spLocks noChangeShapeType="1"/>
          </p:cNvSpPr>
          <p:nvPr/>
        </p:nvSpPr>
        <p:spPr bwMode="auto">
          <a:xfrm flipH="1">
            <a:off x="781945" y="1957825"/>
            <a:ext cx="3509963" cy="1191"/>
          </a:xfrm>
          <a:prstGeom prst="line">
            <a:avLst/>
          </a:prstGeom>
          <a:noFill/>
          <a:ln w="9525">
            <a:solidFill>
              <a:srgbClr val="A5A5A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800995" y="1466097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稳重的坐：坐如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钟</a:t>
            </a:r>
            <a:endParaRPr lang="zh-CN" altLang="en-US" sz="15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762895" y="2191734"/>
            <a:ext cx="3529013" cy="214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不满坐是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谦恭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女士的膝盖一定要并起来，脚可以放中间，也可以放在侧边；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男士膝盖可稍微分开，但不宜超过肩宽；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翘腿时，要注意收紧上面的腿，脚尖下压，绝不能以脚尖指向别人；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不要抖腿。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638086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仪容（举止神态）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36400" y="572742"/>
            <a:ext cx="2872989" cy="3834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5"/>
          <p:cNvSpPr>
            <a:spLocks noChangeShapeType="1"/>
          </p:cNvSpPr>
          <p:nvPr/>
        </p:nvSpPr>
        <p:spPr bwMode="auto">
          <a:xfrm flipH="1">
            <a:off x="781945" y="1957825"/>
            <a:ext cx="3509963" cy="1191"/>
          </a:xfrm>
          <a:prstGeom prst="line">
            <a:avLst/>
          </a:prstGeom>
          <a:noFill/>
          <a:ln w="9525">
            <a:solidFill>
              <a:srgbClr val="A5A5A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800995" y="1466097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优雅的走：行如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风</a:t>
            </a:r>
            <a:endParaRPr lang="zh-CN" altLang="en-US" sz="15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762895" y="2191734"/>
            <a:ext cx="3529013" cy="164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男士要稳定、矫健；女士要轻盈、优雅；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两眼平视前方，低头一般也拣不着钱；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步履轻捷不要拖拉（脚后跟不要拖地）；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两臂在身体两侧自然摆动，有节奏感；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身体应当保持正直，不要过分摇摆。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638086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仪容（举止神态）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088087" y="595422"/>
            <a:ext cx="2902427" cy="3846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5"/>
          <p:cNvSpPr>
            <a:spLocks noChangeShapeType="1"/>
          </p:cNvSpPr>
          <p:nvPr/>
        </p:nvSpPr>
        <p:spPr bwMode="auto">
          <a:xfrm flipH="1">
            <a:off x="781945" y="1957825"/>
            <a:ext cx="3509963" cy="1191"/>
          </a:xfrm>
          <a:prstGeom prst="line">
            <a:avLst/>
          </a:prstGeom>
          <a:noFill/>
          <a:ln w="9525">
            <a:solidFill>
              <a:srgbClr val="A5A5A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800995" y="1466097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专注的目光：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尊重</a:t>
            </a:r>
            <a:endParaRPr lang="zh-CN" altLang="en-US" sz="15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762895" y="2191733"/>
            <a:ext cx="3529013" cy="199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在与人谈话时，大部分时间应看着对方，否则是不礼貌或不真诚；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正确的目光是自然地注视对方眉与鼻梁三角区，不能左顾右盼，也不能紧盯对方；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道别或握手时，则应该用目光注视着对方的眼睛。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855207" cy="343962"/>
            <a:chOff x="1599328" y="1768167"/>
            <a:chExt cx="2473609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40442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仪容（举止神态）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片 11" descr="图片包含 人员, 美食, 餐桌, 盘子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61335" y="680821"/>
            <a:ext cx="3925224" cy="2607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5"/>
          <p:cNvSpPr>
            <a:spLocks noChangeShapeType="1"/>
          </p:cNvSpPr>
          <p:nvPr/>
        </p:nvSpPr>
        <p:spPr bwMode="auto">
          <a:xfrm flipH="1">
            <a:off x="774784" y="1847745"/>
            <a:ext cx="3509963" cy="1191"/>
          </a:xfrm>
          <a:prstGeom prst="line">
            <a:avLst/>
          </a:prstGeom>
          <a:noFill/>
          <a:ln w="9525">
            <a:solidFill>
              <a:srgbClr val="A5A5A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793834" y="1356017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真诚的微笑：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亲切</a:t>
            </a:r>
            <a:endParaRPr lang="zh-CN" altLang="en-US" sz="15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755734" y="2035840"/>
            <a:ext cx="3529013" cy="166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微笑是一种国际礼仪，是一种不分国籍的通用语言。能充分体现一个人的热情、修养和魅力。是最能赋予人好感，增加友善和沟通，愉悦心情的表现方式，是人际交往中的润滑剂。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职业微笑：露上面六颗牙齿。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638086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仪容（举止神态）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-238889" y="3796029"/>
            <a:ext cx="5439966" cy="63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微笑是唯一一种不分国籍的通用语言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最能充分体现一个人的热情、修养和魅力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 descr="图片包含 室内, 妇女, 人员&#10;&#10;已生成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831403" y="1126324"/>
            <a:ext cx="3855697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户外, 道路, 围栏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3158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3165682">
            <a:off x="300024" y="3865912"/>
            <a:ext cx="660138" cy="1354848"/>
          </a:xfrm>
          <a:prstGeom prst="triangle">
            <a:avLst/>
          </a:prstGeom>
          <a:solidFill>
            <a:srgbClr val="FFFF00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4" name="矩形 15"/>
          <p:cNvSpPr/>
          <p:nvPr/>
        </p:nvSpPr>
        <p:spPr>
          <a:xfrm>
            <a:off x="1" y="1771651"/>
            <a:ext cx="9144000" cy="1645443"/>
          </a:xfrm>
          <a:prstGeom prst="rect">
            <a:avLst/>
          </a:prstGeom>
          <a:solidFill>
            <a:srgbClr val="000000">
              <a:alpha val="50000"/>
            </a:srgbClr>
          </a:solidFill>
          <a:ln w="9525">
            <a:noFill/>
          </a:ln>
        </p:spPr>
        <p:txBody>
          <a:bodyPr lIns="64944" tIns="32472" rIns="64944" bIns="32472" anchor="ctr"/>
          <a:lstStyle/>
          <a:p>
            <a:pPr lvl="0" indent="0"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9"/>
          <p:cNvSpPr/>
          <p:nvPr/>
        </p:nvSpPr>
        <p:spPr>
          <a:xfrm>
            <a:off x="1016456" y="1771649"/>
            <a:ext cx="3167062" cy="1645443"/>
          </a:xfrm>
          <a:custGeom>
            <a:avLst/>
            <a:gdLst/>
            <a:ahLst/>
            <a:cxnLst>
              <a:cxn ang="0">
                <a:pos x="407054" y="0"/>
              </a:cxn>
              <a:cxn ang="0">
                <a:pos x="4222750" y="0"/>
              </a:cxn>
              <a:cxn ang="0">
                <a:pos x="3815695" y="2193925"/>
              </a:cxn>
              <a:cxn ang="0">
                <a:pos x="0" y="2193925"/>
              </a:cxn>
            </a:cxnLst>
            <a:rect l="0" t="0" r="0" b="0"/>
            <a:pathLst>
              <a:path w="4223248" h="2194816">
                <a:moveTo>
                  <a:pt x="407103" y="0"/>
                </a:moveTo>
                <a:lnTo>
                  <a:pt x="4223248" y="0"/>
                </a:lnTo>
                <a:lnTo>
                  <a:pt x="3816145" y="2194816"/>
                </a:lnTo>
                <a:lnTo>
                  <a:pt x="0" y="2194816"/>
                </a:lnTo>
                <a:close/>
              </a:path>
            </a:pathLst>
          </a:custGeom>
          <a:solidFill>
            <a:srgbClr val="000000">
              <a:alpha val="59998"/>
            </a:srgbClr>
          </a:solidFill>
          <a:ln w="9525">
            <a:noFill/>
          </a:ln>
        </p:spPr>
        <p:txBody>
          <a:bodyPr lIns="64944" tIns="32472" rIns="64944" bIns="32472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4868" y="2213959"/>
            <a:ext cx="53479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社交礼仪</a:t>
            </a:r>
            <a:endParaRPr lang="zh-CN" altLang="en-US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467182" y="2163048"/>
            <a:ext cx="2514553" cy="688826"/>
          </a:xfrm>
          <a:prstGeom prst="rect">
            <a:avLst/>
          </a:prstGeom>
          <a:noFill/>
        </p:spPr>
        <p:txBody>
          <a:bodyPr wrap="square" lIns="64944" tIns="32472" rIns="64944" bIns="32472" rtlCol="0">
            <a:spAutoFit/>
          </a:bodyPr>
          <a:lstStyle/>
          <a:p>
            <a:r>
              <a:rPr lang="en-US" altLang="zh-CN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 3</a:t>
            </a:r>
            <a:endParaRPr lang="en-US" altLang="zh-CN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943" y="660025"/>
            <a:ext cx="1088954" cy="343962"/>
            <a:chOff x="1599328" y="1768167"/>
            <a:chExt cx="2184114" cy="458616"/>
          </a:xfrm>
        </p:grpSpPr>
        <p:sp>
          <p:nvSpPr>
            <p:cNvPr id="3" name="矩形 2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1149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语言沟通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741943" y="1109400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1. 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礼貌用语不离身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4"/>
          <p:cNvSpPr>
            <a:spLocks noChangeArrowheads="1"/>
          </p:cNvSpPr>
          <p:nvPr/>
        </p:nvSpPr>
        <p:spPr bwMode="auto">
          <a:xfrm>
            <a:off x="585846" y="1669605"/>
            <a:ext cx="3579288" cy="678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古人说：“</a:t>
            </a:r>
            <a:r>
              <a:rPr lang="zh-CN" altLang="en-US" sz="1350" b="1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良言一句三冬暖，恶语伤人六月寒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”。可见择言选语是何等的重要。</a:t>
            </a:r>
            <a:endParaRPr lang="zh-CN" altLang="en-US" sz="1350" dirty="0">
              <a:solidFill>
                <a:srgbClr val="59595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TextBox 17"/>
          <p:cNvSpPr>
            <a:spLocks noChangeArrowheads="1"/>
          </p:cNvSpPr>
          <p:nvPr/>
        </p:nvSpPr>
        <p:spPr bwMode="auto">
          <a:xfrm>
            <a:off x="585847" y="2523423"/>
            <a:ext cx="3630818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14630" indent="-21463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学会使用十一字文明礼貌用语：“请、您、您好、对不起、谢谢、再见”。比如，在我们的工作和生活中，要做到</a:t>
            </a: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“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cs typeface="+mn-ea"/>
                <a:sym typeface="+mn-lt"/>
              </a:rPr>
              <a:t>请字不离口、谢字随身走</a:t>
            </a:r>
            <a:r>
              <a:rPr lang="zh-CN" altLang="en-US" sz="1200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”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。我们的每一天都要在爽朗的寒喧中开始，必须学会问候语：“早上好、您好、您早”，同时也要注意学会使用抱歉语“对不起！请原谅！”</a:t>
            </a:r>
            <a:endParaRPr lang="zh-CN" altLang="en-US" sz="1350" dirty="0">
              <a:solidFill>
                <a:srgbClr val="595959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653238" y="570600"/>
            <a:ext cx="3899345" cy="4002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utoUpdateAnimBg="0"/>
      <p:bldP spid="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38"/>
          <p:cNvSpPr/>
          <p:nvPr/>
        </p:nvSpPr>
        <p:spPr bwMode="auto">
          <a:xfrm>
            <a:off x="1003465" y="3284681"/>
            <a:ext cx="1779984" cy="3289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en-US" altLang="zh-CN" sz="1400" b="1" dirty="0">
                <a:solidFill>
                  <a:srgbClr val="000000"/>
                </a:solidFill>
                <a:cs typeface="+mn-ea"/>
                <a:sym typeface="+mn-lt"/>
              </a:rPr>
              <a:t>1.</a:t>
            </a:r>
            <a:r>
              <a:rPr lang="zh-CN" altLang="en-US" sz="1400" b="1" dirty="0">
                <a:solidFill>
                  <a:srgbClr val="000000"/>
                </a:solidFill>
                <a:cs typeface="+mn-ea"/>
                <a:sym typeface="+mn-lt"/>
              </a:rPr>
              <a:t>礼仪概述</a:t>
            </a:r>
            <a:endParaRPr lang="zh-CN" altLang="en-US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TextBox 40"/>
          <p:cNvSpPr txBox="1"/>
          <p:nvPr/>
        </p:nvSpPr>
        <p:spPr bwMode="auto">
          <a:xfrm>
            <a:off x="3115774" y="3284684"/>
            <a:ext cx="1064714" cy="3289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en-US" altLang="zh-CN" sz="1400" b="1" dirty="0">
                <a:solidFill>
                  <a:srgbClr val="000000"/>
                </a:solidFill>
                <a:cs typeface="+mn-ea"/>
                <a:sym typeface="+mn-lt"/>
              </a:rPr>
              <a:t>2.</a:t>
            </a:r>
            <a:r>
              <a:rPr lang="zh-CN" altLang="en-US" sz="1400" b="1" dirty="0">
                <a:solidFill>
                  <a:srgbClr val="000000"/>
                </a:solidFill>
                <a:cs typeface="+mn-ea"/>
                <a:sym typeface="+mn-lt"/>
              </a:rPr>
              <a:t>商务礼仪</a:t>
            </a:r>
            <a:endParaRPr lang="zh-CN" altLang="en-US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TextBox 43"/>
          <p:cNvSpPr txBox="1"/>
          <p:nvPr/>
        </p:nvSpPr>
        <p:spPr bwMode="auto">
          <a:xfrm>
            <a:off x="4887493" y="3284681"/>
            <a:ext cx="1064714" cy="3289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en-US" altLang="zh-CN" sz="1400" b="1" dirty="0">
                <a:solidFill>
                  <a:srgbClr val="000000"/>
                </a:solidFill>
                <a:cs typeface="+mn-ea"/>
                <a:sym typeface="+mn-lt"/>
              </a:rPr>
              <a:t>3.</a:t>
            </a:r>
            <a:r>
              <a:rPr lang="zh-CN" altLang="en-US" sz="1400" b="1" dirty="0">
                <a:solidFill>
                  <a:srgbClr val="000000"/>
                </a:solidFill>
                <a:cs typeface="+mn-ea"/>
                <a:sym typeface="+mn-lt"/>
              </a:rPr>
              <a:t>商务礼仪</a:t>
            </a:r>
            <a:endParaRPr lang="zh-CN" altLang="en-US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6701648" y="3266214"/>
            <a:ext cx="1064714" cy="32893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en-US" altLang="zh-CN" sz="1400" b="1" dirty="0">
                <a:solidFill>
                  <a:srgbClr val="000000"/>
                </a:solidFill>
                <a:cs typeface="+mn-ea"/>
                <a:sym typeface="+mn-lt"/>
              </a:rPr>
              <a:t>4.</a:t>
            </a:r>
            <a:r>
              <a:rPr lang="zh-CN" altLang="en-US" sz="1400" b="1" dirty="0">
                <a:solidFill>
                  <a:srgbClr val="000000"/>
                </a:solidFill>
                <a:cs typeface="+mn-ea"/>
                <a:sym typeface="+mn-lt"/>
              </a:rPr>
              <a:t>社交礼仪</a:t>
            </a:r>
            <a:endParaRPr lang="zh-CN" altLang="en-US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8" name="Group 5"/>
          <p:cNvGrpSpPr/>
          <p:nvPr/>
        </p:nvGrpSpPr>
        <p:grpSpPr bwMode="auto">
          <a:xfrm>
            <a:off x="1298740" y="1746396"/>
            <a:ext cx="1189434" cy="1384697"/>
            <a:chOff x="1732158" y="1983171"/>
            <a:chExt cx="1586048" cy="1845225"/>
          </a:xfrm>
        </p:grpSpPr>
        <p:sp>
          <p:nvSpPr>
            <p:cNvPr id="49" name="Freeform 4"/>
            <p:cNvSpPr/>
            <p:nvPr/>
          </p:nvSpPr>
          <p:spPr>
            <a:xfrm rot="16200000">
              <a:off x="1649374" y="2159564"/>
              <a:ext cx="1751616" cy="1586048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23C">
                <a:alpha val="7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6"/>
            <p:cNvSpPr/>
            <p:nvPr/>
          </p:nvSpPr>
          <p:spPr>
            <a:xfrm rot="16200000">
              <a:off x="1649374" y="2065955"/>
              <a:ext cx="1751616" cy="1586048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2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61"/>
            <p:cNvSpPr>
              <a:spLocks noEditPoints="1"/>
            </p:cNvSpPr>
            <p:nvPr/>
          </p:nvSpPr>
          <p:spPr bwMode="auto">
            <a:xfrm>
              <a:off x="2189082" y="2358077"/>
              <a:ext cx="671582" cy="527098"/>
            </a:xfrm>
            <a:custGeom>
              <a:avLst/>
              <a:gdLst>
                <a:gd name="T0" fmla="*/ 316784 w 106"/>
                <a:gd name="T1" fmla="*/ 69856 h 83"/>
                <a:gd name="T2" fmla="*/ 323120 w 106"/>
                <a:gd name="T3" fmla="*/ 69856 h 83"/>
                <a:gd name="T4" fmla="*/ 323120 w 106"/>
                <a:gd name="T5" fmla="*/ 273075 h 83"/>
                <a:gd name="T6" fmla="*/ 120378 w 106"/>
                <a:gd name="T7" fmla="*/ 171466 h 83"/>
                <a:gd name="T8" fmla="*/ 120378 w 106"/>
                <a:gd name="T9" fmla="*/ 165115 h 83"/>
                <a:gd name="T10" fmla="*/ 348462 w 106"/>
                <a:gd name="T11" fmla="*/ 266724 h 83"/>
                <a:gd name="T12" fmla="*/ 354798 w 106"/>
                <a:gd name="T13" fmla="*/ 273075 h 83"/>
                <a:gd name="T14" fmla="*/ 551204 w 106"/>
                <a:gd name="T15" fmla="*/ 171466 h 83"/>
                <a:gd name="T16" fmla="*/ 354798 w 106"/>
                <a:gd name="T17" fmla="*/ 69856 h 83"/>
                <a:gd name="T18" fmla="*/ 348462 w 106"/>
                <a:gd name="T19" fmla="*/ 69856 h 83"/>
                <a:gd name="T20" fmla="*/ 95035 w 106"/>
                <a:gd name="T21" fmla="*/ 184167 h 83"/>
                <a:gd name="T22" fmla="*/ 6336 w 106"/>
                <a:gd name="T23" fmla="*/ 222270 h 83"/>
                <a:gd name="T24" fmla="*/ 6336 w 106"/>
                <a:gd name="T25" fmla="*/ 234971 h 83"/>
                <a:gd name="T26" fmla="*/ 215413 w 106"/>
                <a:gd name="T27" fmla="*/ 336581 h 83"/>
                <a:gd name="T28" fmla="*/ 304113 w 106"/>
                <a:gd name="T29" fmla="*/ 292127 h 83"/>
                <a:gd name="T30" fmla="*/ 665246 w 106"/>
                <a:gd name="T31" fmla="*/ 101609 h 83"/>
                <a:gd name="T32" fmla="*/ 665246 w 106"/>
                <a:gd name="T33" fmla="*/ 114310 h 83"/>
                <a:gd name="T34" fmla="*/ 576547 w 106"/>
                <a:gd name="T35" fmla="*/ 158764 h 83"/>
                <a:gd name="T36" fmla="*/ 367469 w 106"/>
                <a:gd name="T37" fmla="*/ 50805 h 83"/>
                <a:gd name="T38" fmla="*/ 456169 w 106"/>
                <a:gd name="T39" fmla="*/ 0 h 83"/>
                <a:gd name="T40" fmla="*/ 665246 w 106"/>
                <a:gd name="T41" fmla="*/ 101609 h 83"/>
                <a:gd name="T42" fmla="*/ 671582 w 106"/>
                <a:gd name="T43" fmla="*/ 228621 h 83"/>
                <a:gd name="T44" fmla="*/ 456169 w 106"/>
                <a:gd name="T45" fmla="*/ 336581 h 83"/>
                <a:gd name="T46" fmla="*/ 367469 w 106"/>
                <a:gd name="T47" fmla="*/ 298477 h 83"/>
                <a:gd name="T48" fmla="*/ 367469 w 106"/>
                <a:gd name="T49" fmla="*/ 285776 h 83"/>
                <a:gd name="T50" fmla="*/ 582882 w 106"/>
                <a:gd name="T51" fmla="*/ 184167 h 83"/>
                <a:gd name="T52" fmla="*/ 304113 w 106"/>
                <a:gd name="T53" fmla="*/ 44454 h 83"/>
                <a:gd name="T54" fmla="*/ 209077 w 106"/>
                <a:gd name="T55" fmla="*/ 0 h 83"/>
                <a:gd name="T56" fmla="*/ 0 w 106"/>
                <a:gd name="T57" fmla="*/ 107960 h 83"/>
                <a:gd name="T58" fmla="*/ 88700 w 106"/>
                <a:gd name="T59" fmla="*/ 158764 h 83"/>
                <a:gd name="T60" fmla="*/ 304113 w 106"/>
                <a:gd name="T61" fmla="*/ 57155 h 83"/>
                <a:gd name="T62" fmla="*/ 304113 w 106"/>
                <a:gd name="T63" fmla="*/ 44454 h 83"/>
                <a:gd name="T64" fmla="*/ 348462 w 106"/>
                <a:gd name="T65" fmla="*/ 520747 h 83"/>
                <a:gd name="T66" fmla="*/ 354798 w 106"/>
                <a:gd name="T67" fmla="*/ 527098 h 83"/>
                <a:gd name="T68" fmla="*/ 570211 w 106"/>
                <a:gd name="T69" fmla="*/ 412788 h 83"/>
                <a:gd name="T70" fmla="*/ 563875 w 106"/>
                <a:gd name="T71" fmla="*/ 311178 h 83"/>
                <a:gd name="T72" fmla="*/ 462505 w 106"/>
                <a:gd name="T73" fmla="*/ 361983 h 83"/>
                <a:gd name="T74" fmla="*/ 456169 w 106"/>
                <a:gd name="T75" fmla="*/ 361983 h 83"/>
                <a:gd name="T76" fmla="*/ 354798 w 106"/>
                <a:gd name="T77" fmla="*/ 311178 h 83"/>
                <a:gd name="T78" fmla="*/ 348462 w 106"/>
                <a:gd name="T79" fmla="*/ 317529 h 83"/>
                <a:gd name="T80" fmla="*/ 107707 w 106"/>
                <a:gd name="T81" fmla="*/ 311178 h 83"/>
                <a:gd name="T82" fmla="*/ 209077 w 106"/>
                <a:gd name="T83" fmla="*/ 361983 h 83"/>
                <a:gd name="T84" fmla="*/ 316784 w 106"/>
                <a:gd name="T85" fmla="*/ 311178 h 83"/>
                <a:gd name="T86" fmla="*/ 323120 w 106"/>
                <a:gd name="T87" fmla="*/ 317529 h 83"/>
                <a:gd name="T88" fmla="*/ 323120 w 106"/>
                <a:gd name="T89" fmla="*/ 527098 h 83"/>
                <a:gd name="T90" fmla="*/ 107707 w 106"/>
                <a:gd name="T91" fmla="*/ 419138 h 83"/>
                <a:gd name="T92" fmla="*/ 101371 w 106"/>
                <a:gd name="T93" fmla="*/ 317529 h 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Group 10"/>
          <p:cNvGrpSpPr/>
          <p:nvPr/>
        </p:nvGrpSpPr>
        <p:grpSpPr bwMode="auto">
          <a:xfrm>
            <a:off x="3082297" y="1746396"/>
            <a:ext cx="1189434" cy="1387078"/>
            <a:chOff x="4110208" y="1983171"/>
            <a:chExt cx="1585433" cy="1848898"/>
          </a:xfrm>
        </p:grpSpPr>
        <p:sp>
          <p:nvSpPr>
            <p:cNvPr id="53" name="Freeform 3"/>
            <p:cNvSpPr/>
            <p:nvPr/>
          </p:nvSpPr>
          <p:spPr>
            <a:xfrm rot="16200000">
              <a:off x="4026880" y="2163308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D2D">
                <a:alpha val="7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7"/>
            <p:cNvSpPr/>
            <p:nvPr/>
          </p:nvSpPr>
          <p:spPr>
            <a:xfrm rot="16200000">
              <a:off x="4026880" y="2066499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D2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11"/>
            <p:cNvSpPr>
              <a:spLocks noEditPoints="1"/>
            </p:cNvSpPr>
            <p:nvPr/>
          </p:nvSpPr>
          <p:spPr bwMode="auto">
            <a:xfrm>
              <a:off x="4619781" y="2358077"/>
              <a:ext cx="571344" cy="472924"/>
            </a:xfrm>
            <a:custGeom>
              <a:avLst/>
              <a:gdLst>
                <a:gd name="T0" fmla="*/ 517594 w 287"/>
                <a:gd name="T1" fmla="*/ 155646 h 237"/>
                <a:gd name="T2" fmla="*/ 485742 w 287"/>
                <a:gd name="T3" fmla="*/ 187573 h 237"/>
                <a:gd name="T4" fmla="*/ 517594 w 287"/>
                <a:gd name="T5" fmla="*/ 221496 h 237"/>
                <a:gd name="T6" fmla="*/ 551437 w 287"/>
                <a:gd name="T7" fmla="*/ 187573 h 237"/>
                <a:gd name="T8" fmla="*/ 517594 w 287"/>
                <a:gd name="T9" fmla="*/ 155646 h 237"/>
                <a:gd name="T10" fmla="*/ 53750 w 287"/>
                <a:gd name="T11" fmla="*/ 155646 h 237"/>
                <a:gd name="T12" fmla="*/ 21898 w 287"/>
                <a:gd name="T13" fmla="*/ 187573 h 237"/>
                <a:gd name="T14" fmla="*/ 53750 w 287"/>
                <a:gd name="T15" fmla="*/ 221496 h 237"/>
                <a:gd name="T16" fmla="*/ 85602 w 287"/>
                <a:gd name="T17" fmla="*/ 187573 h 237"/>
                <a:gd name="T18" fmla="*/ 53750 w 287"/>
                <a:gd name="T19" fmla="*/ 155646 h 237"/>
                <a:gd name="T20" fmla="*/ 422038 w 287"/>
                <a:gd name="T21" fmla="*/ 97778 h 237"/>
                <a:gd name="T22" fmla="*/ 374260 w 287"/>
                <a:gd name="T23" fmla="*/ 145669 h 237"/>
                <a:gd name="T24" fmla="*/ 422038 w 287"/>
                <a:gd name="T25" fmla="*/ 193560 h 237"/>
                <a:gd name="T26" fmla="*/ 469816 w 287"/>
                <a:gd name="T27" fmla="*/ 145669 h 237"/>
                <a:gd name="T28" fmla="*/ 422038 w 287"/>
                <a:gd name="T29" fmla="*/ 97778 h 237"/>
                <a:gd name="T30" fmla="*/ 571344 w 287"/>
                <a:gd name="T31" fmla="*/ 391110 h 237"/>
                <a:gd name="T32" fmla="*/ 515603 w 287"/>
                <a:gd name="T33" fmla="*/ 391110 h 237"/>
                <a:gd name="T34" fmla="*/ 515603 w 287"/>
                <a:gd name="T35" fmla="*/ 289342 h 237"/>
                <a:gd name="T36" fmla="*/ 503659 w 287"/>
                <a:gd name="T37" fmla="*/ 241451 h 237"/>
                <a:gd name="T38" fmla="*/ 517594 w 287"/>
                <a:gd name="T39" fmla="*/ 239455 h 237"/>
                <a:gd name="T40" fmla="*/ 571344 w 287"/>
                <a:gd name="T41" fmla="*/ 293333 h 237"/>
                <a:gd name="T42" fmla="*/ 571344 w 287"/>
                <a:gd name="T43" fmla="*/ 391110 h 237"/>
                <a:gd name="T44" fmla="*/ 149306 w 287"/>
                <a:gd name="T45" fmla="*/ 97778 h 237"/>
                <a:gd name="T46" fmla="*/ 101528 w 287"/>
                <a:gd name="T47" fmla="*/ 145669 h 237"/>
                <a:gd name="T48" fmla="*/ 149306 w 287"/>
                <a:gd name="T49" fmla="*/ 193560 h 237"/>
                <a:gd name="T50" fmla="*/ 197084 w 287"/>
                <a:gd name="T51" fmla="*/ 145669 h 237"/>
                <a:gd name="T52" fmla="*/ 149306 w 287"/>
                <a:gd name="T53" fmla="*/ 97778 h 237"/>
                <a:gd name="T54" fmla="*/ 53750 w 287"/>
                <a:gd name="T55" fmla="*/ 239455 h 237"/>
                <a:gd name="T56" fmla="*/ 67685 w 287"/>
                <a:gd name="T57" fmla="*/ 241451 h 237"/>
                <a:gd name="T58" fmla="*/ 55741 w 287"/>
                <a:gd name="T59" fmla="*/ 289342 h 237"/>
                <a:gd name="T60" fmla="*/ 55741 w 287"/>
                <a:gd name="T61" fmla="*/ 391110 h 237"/>
                <a:gd name="T62" fmla="*/ 0 w 287"/>
                <a:gd name="T63" fmla="*/ 391110 h 237"/>
                <a:gd name="T64" fmla="*/ 0 w 287"/>
                <a:gd name="T65" fmla="*/ 293333 h 237"/>
                <a:gd name="T66" fmla="*/ 53750 w 287"/>
                <a:gd name="T67" fmla="*/ 239455 h 237"/>
                <a:gd name="T68" fmla="*/ 286667 w 287"/>
                <a:gd name="T69" fmla="*/ 0 h 237"/>
                <a:gd name="T70" fmla="*/ 215001 w 287"/>
                <a:gd name="T71" fmla="*/ 71837 h 237"/>
                <a:gd name="T72" fmla="*/ 286667 w 287"/>
                <a:gd name="T73" fmla="*/ 143673 h 237"/>
                <a:gd name="T74" fmla="*/ 356343 w 287"/>
                <a:gd name="T75" fmla="*/ 71837 h 237"/>
                <a:gd name="T76" fmla="*/ 286667 w 287"/>
                <a:gd name="T77" fmla="*/ 0 h 237"/>
                <a:gd name="T78" fmla="*/ 499677 w 287"/>
                <a:gd name="T79" fmla="*/ 427028 h 237"/>
                <a:gd name="T80" fmla="*/ 414075 w 287"/>
                <a:gd name="T81" fmla="*/ 427028 h 237"/>
                <a:gd name="T82" fmla="*/ 414075 w 287"/>
                <a:gd name="T83" fmla="*/ 273378 h 237"/>
                <a:gd name="T84" fmla="*/ 400140 w 287"/>
                <a:gd name="T85" fmla="*/ 215510 h 237"/>
                <a:gd name="T86" fmla="*/ 422038 w 287"/>
                <a:gd name="T87" fmla="*/ 211519 h 237"/>
                <a:gd name="T88" fmla="*/ 499677 w 287"/>
                <a:gd name="T89" fmla="*/ 289342 h 237"/>
                <a:gd name="T90" fmla="*/ 499677 w 287"/>
                <a:gd name="T91" fmla="*/ 427028 h 237"/>
                <a:gd name="T92" fmla="*/ 157269 w 287"/>
                <a:gd name="T93" fmla="*/ 273378 h 237"/>
                <a:gd name="T94" fmla="*/ 157269 w 287"/>
                <a:gd name="T95" fmla="*/ 427028 h 237"/>
                <a:gd name="T96" fmla="*/ 73658 w 287"/>
                <a:gd name="T97" fmla="*/ 427028 h 237"/>
                <a:gd name="T98" fmla="*/ 73658 w 287"/>
                <a:gd name="T99" fmla="*/ 289342 h 237"/>
                <a:gd name="T100" fmla="*/ 149306 w 287"/>
                <a:gd name="T101" fmla="*/ 211519 h 237"/>
                <a:gd name="T102" fmla="*/ 171204 w 287"/>
                <a:gd name="T103" fmla="*/ 215510 h 237"/>
                <a:gd name="T104" fmla="*/ 157269 w 287"/>
                <a:gd name="T105" fmla="*/ 273378 h 237"/>
                <a:gd name="T106" fmla="*/ 175186 w 287"/>
                <a:gd name="T107" fmla="*/ 472924 h 237"/>
                <a:gd name="T108" fmla="*/ 398149 w 287"/>
                <a:gd name="T109" fmla="*/ 472924 h 237"/>
                <a:gd name="T110" fmla="*/ 398149 w 287"/>
                <a:gd name="T111" fmla="*/ 273378 h 237"/>
                <a:gd name="T112" fmla="*/ 286667 w 287"/>
                <a:gd name="T113" fmla="*/ 161632 h 237"/>
                <a:gd name="T114" fmla="*/ 175186 w 287"/>
                <a:gd name="T115" fmla="*/ 273378 h 237"/>
                <a:gd name="T116" fmla="*/ 175186 w 287"/>
                <a:gd name="T117" fmla="*/ 472924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Group 11"/>
          <p:cNvGrpSpPr/>
          <p:nvPr/>
        </p:nvGrpSpPr>
        <p:grpSpPr bwMode="auto">
          <a:xfrm>
            <a:off x="4865853" y="1746396"/>
            <a:ext cx="1189434" cy="1387078"/>
            <a:chOff x="6488259" y="1983170"/>
            <a:chExt cx="1585433" cy="1848898"/>
          </a:xfrm>
        </p:grpSpPr>
        <p:sp>
          <p:nvSpPr>
            <p:cNvPr id="57" name="Freeform 2"/>
            <p:cNvSpPr/>
            <p:nvPr/>
          </p:nvSpPr>
          <p:spPr>
            <a:xfrm rot="16200000">
              <a:off x="6404931" y="2163307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CACA">
                <a:alpha val="7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8"/>
            <p:cNvSpPr/>
            <p:nvPr/>
          </p:nvSpPr>
          <p:spPr>
            <a:xfrm rot="16200000">
              <a:off x="6404931" y="2066498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ACAC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37"/>
            <p:cNvSpPr>
              <a:spLocks noEditPoints="1"/>
            </p:cNvSpPr>
            <p:nvPr/>
          </p:nvSpPr>
          <p:spPr bwMode="auto">
            <a:xfrm>
              <a:off x="6998585" y="2328809"/>
              <a:ext cx="573790" cy="569813"/>
            </a:xfrm>
            <a:custGeom>
              <a:avLst/>
              <a:gdLst>
                <a:gd name="T0" fmla="*/ 0 w 120"/>
                <a:gd name="T1" fmla="*/ 284907 h 120"/>
                <a:gd name="T2" fmla="*/ 573790 w 120"/>
                <a:gd name="T3" fmla="*/ 284907 h 120"/>
                <a:gd name="T4" fmla="*/ 396871 w 120"/>
                <a:gd name="T5" fmla="*/ 113963 h 120"/>
                <a:gd name="T6" fmla="*/ 411216 w 120"/>
                <a:gd name="T7" fmla="*/ 66478 h 120"/>
                <a:gd name="T8" fmla="*/ 411216 w 120"/>
                <a:gd name="T9" fmla="*/ 132956 h 120"/>
                <a:gd name="T10" fmla="*/ 224734 w 120"/>
                <a:gd name="T11" fmla="*/ 365630 h 120"/>
                <a:gd name="T12" fmla="*/ 196045 w 120"/>
                <a:gd name="T13" fmla="*/ 417863 h 120"/>
                <a:gd name="T14" fmla="*/ 181700 w 120"/>
                <a:gd name="T15" fmla="*/ 451102 h 120"/>
                <a:gd name="T16" fmla="*/ 176919 w 120"/>
                <a:gd name="T17" fmla="*/ 522329 h 120"/>
                <a:gd name="T18" fmla="*/ 148229 w 120"/>
                <a:gd name="T19" fmla="*/ 470096 h 120"/>
                <a:gd name="T20" fmla="*/ 124321 w 120"/>
                <a:gd name="T21" fmla="*/ 422611 h 120"/>
                <a:gd name="T22" fmla="*/ 81287 w 120"/>
                <a:gd name="T23" fmla="*/ 389372 h 120"/>
                <a:gd name="T24" fmla="*/ 76505 w 120"/>
                <a:gd name="T25" fmla="*/ 322894 h 120"/>
                <a:gd name="T26" fmla="*/ 71724 w 120"/>
                <a:gd name="T27" fmla="*/ 284907 h 120"/>
                <a:gd name="T28" fmla="*/ 47816 w 120"/>
                <a:gd name="T29" fmla="*/ 256416 h 120"/>
                <a:gd name="T30" fmla="*/ 47816 w 120"/>
                <a:gd name="T31" fmla="*/ 213680 h 120"/>
                <a:gd name="T32" fmla="*/ 181700 w 120"/>
                <a:gd name="T33" fmla="*/ 94969 h 120"/>
                <a:gd name="T34" fmla="*/ 148229 w 120"/>
                <a:gd name="T35" fmla="*/ 94969 h 120"/>
                <a:gd name="T36" fmla="*/ 133884 w 120"/>
                <a:gd name="T37" fmla="*/ 123459 h 120"/>
                <a:gd name="T38" fmla="*/ 153011 w 120"/>
                <a:gd name="T39" fmla="*/ 132956 h 120"/>
                <a:gd name="T40" fmla="*/ 148229 w 120"/>
                <a:gd name="T41" fmla="*/ 113963 h 120"/>
                <a:gd name="T42" fmla="*/ 224734 w 120"/>
                <a:gd name="T43" fmla="*/ 142453 h 120"/>
                <a:gd name="T44" fmla="*/ 196045 w 120"/>
                <a:gd name="T45" fmla="*/ 161447 h 120"/>
                <a:gd name="T46" fmla="*/ 176919 w 120"/>
                <a:gd name="T47" fmla="*/ 170944 h 120"/>
                <a:gd name="T48" fmla="*/ 181700 w 120"/>
                <a:gd name="T49" fmla="*/ 204183 h 120"/>
                <a:gd name="T50" fmla="*/ 157792 w 120"/>
                <a:gd name="T51" fmla="*/ 232674 h 120"/>
                <a:gd name="T52" fmla="*/ 138666 w 120"/>
                <a:gd name="T53" fmla="*/ 242171 h 120"/>
                <a:gd name="T54" fmla="*/ 100413 w 120"/>
                <a:gd name="T55" fmla="*/ 232674 h 120"/>
                <a:gd name="T56" fmla="*/ 71724 w 120"/>
                <a:gd name="T57" fmla="*/ 256416 h 120"/>
                <a:gd name="T58" fmla="*/ 76505 w 120"/>
                <a:gd name="T59" fmla="*/ 275410 h 120"/>
                <a:gd name="T60" fmla="*/ 129103 w 120"/>
                <a:gd name="T61" fmla="*/ 294403 h 120"/>
                <a:gd name="T62" fmla="*/ 196045 w 120"/>
                <a:gd name="T63" fmla="*/ 313397 h 120"/>
                <a:gd name="T64" fmla="*/ 224734 w 120"/>
                <a:gd name="T65" fmla="*/ 365630 h 120"/>
                <a:gd name="T66" fmla="*/ 262987 w 120"/>
                <a:gd name="T67" fmla="*/ 99717 h 120"/>
                <a:gd name="T68" fmla="*/ 210390 w 120"/>
                <a:gd name="T69" fmla="*/ 71227 h 120"/>
                <a:gd name="T70" fmla="*/ 301240 w 120"/>
                <a:gd name="T71" fmla="*/ 47484 h 120"/>
                <a:gd name="T72" fmla="*/ 511629 w 120"/>
                <a:gd name="T73" fmla="*/ 294403 h 120"/>
                <a:gd name="T74" fmla="*/ 439906 w 120"/>
                <a:gd name="T75" fmla="*/ 484341 h 120"/>
                <a:gd name="T76" fmla="*/ 435124 w 120"/>
                <a:gd name="T77" fmla="*/ 436857 h 120"/>
                <a:gd name="T78" fmla="*/ 401653 w 120"/>
                <a:gd name="T79" fmla="*/ 384624 h 120"/>
                <a:gd name="T80" fmla="*/ 315585 w 120"/>
                <a:gd name="T81" fmla="*/ 318146 h 120"/>
                <a:gd name="T82" fmla="*/ 463814 w 120"/>
                <a:gd name="T83" fmla="*/ 265913 h 120"/>
                <a:gd name="T84" fmla="*/ 502066 w 120"/>
                <a:gd name="T85" fmla="*/ 232674 h 120"/>
                <a:gd name="T86" fmla="*/ 444687 w 120"/>
                <a:gd name="T87" fmla="*/ 185189 h 120"/>
                <a:gd name="T88" fmla="*/ 435124 w 120"/>
                <a:gd name="T89" fmla="*/ 246919 h 120"/>
                <a:gd name="T90" fmla="*/ 377745 w 120"/>
                <a:gd name="T91" fmla="*/ 232674 h 120"/>
                <a:gd name="T92" fmla="*/ 349056 w 120"/>
                <a:gd name="T93" fmla="*/ 208931 h 120"/>
                <a:gd name="T94" fmla="*/ 363400 w 120"/>
                <a:gd name="T95" fmla="*/ 166195 h 120"/>
                <a:gd name="T96" fmla="*/ 430343 w 120"/>
                <a:gd name="T97" fmla="*/ 170944 h 120"/>
                <a:gd name="T98" fmla="*/ 478158 w 120"/>
                <a:gd name="T99" fmla="*/ 170944 h 120"/>
                <a:gd name="T100" fmla="*/ 502066 w 120"/>
                <a:gd name="T101" fmla="*/ 151950 h 120"/>
                <a:gd name="T102" fmla="*/ 525974 w 120"/>
                <a:gd name="T103" fmla="*/ 270661 h 120"/>
                <a:gd name="T104" fmla="*/ 511629 w 120"/>
                <a:gd name="T105" fmla="*/ 294403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0" name="Group 12"/>
          <p:cNvGrpSpPr/>
          <p:nvPr/>
        </p:nvGrpSpPr>
        <p:grpSpPr bwMode="auto">
          <a:xfrm>
            <a:off x="6644646" y="1746396"/>
            <a:ext cx="1194197" cy="1397794"/>
            <a:chOff x="8860086" y="1983168"/>
            <a:chExt cx="1591659" cy="1862695"/>
          </a:xfrm>
        </p:grpSpPr>
        <p:sp>
          <p:nvSpPr>
            <p:cNvPr id="61" name="Freeform 1"/>
            <p:cNvSpPr/>
            <p:nvPr/>
          </p:nvSpPr>
          <p:spPr>
            <a:xfrm rot="16200000">
              <a:off x="8776926" y="2177392"/>
              <a:ext cx="1751631" cy="158531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23C">
                <a:alpha val="7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9"/>
            <p:cNvSpPr/>
            <p:nvPr/>
          </p:nvSpPr>
          <p:spPr>
            <a:xfrm rot="16200000">
              <a:off x="8783274" y="2066328"/>
              <a:ext cx="1751631" cy="158531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2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18"/>
            <p:cNvSpPr/>
            <p:nvPr/>
          </p:nvSpPr>
          <p:spPr bwMode="auto">
            <a:xfrm>
              <a:off x="9387843" y="2397504"/>
              <a:ext cx="549534" cy="549533"/>
            </a:xfrm>
            <a:custGeom>
              <a:avLst/>
              <a:gdLst>
                <a:gd name="T0" fmla="*/ 406045 w 360"/>
                <a:gd name="T1" fmla="*/ 549533 h 360"/>
                <a:gd name="T2" fmla="*/ 448786 w 360"/>
                <a:gd name="T3" fmla="*/ 505265 h 360"/>
                <a:gd name="T4" fmla="*/ 373988 w 360"/>
                <a:gd name="T5" fmla="*/ 236604 h 360"/>
                <a:gd name="T6" fmla="*/ 485422 w 360"/>
                <a:gd name="T7" fmla="*/ 125171 h 360"/>
                <a:gd name="T8" fmla="*/ 519004 w 360"/>
                <a:gd name="T9" fmla="*/ 29003 h 360"/>
                <a:gd name="T10" fmla="*/ 424362 w 360"/>
                <a:gd name="T11" fmla="*/ 64112 h 360"/>
                <a:gd name="T12" fmla="*/ 312929 w 360"/>
                <a:gd name="T13" fmla="*/ 175545 h 360"/>
                <a:gd name="T14" fmla="*/ 42742 w 360"/>
                <a:gd name="T15" fmla="*/ 99221 h 360"/>
                <a:gd name="T16" fmla="*/ 0 w 360"/>
                <a:gd name="T17" fmla="*/ 143489 h 360"/>
                <a:gd name="T18" fmla="*/ 225920 w 360"/>
                <a:gd name="T19" fmla="*/ 262555 h 360"/>
                <a:gd name="T20" fmla="*/ 149595 w 360"/>
                <a:gd name="T21" fmla="*/ 338879 h 360"/>
                <a:gd name="T22" fmla="*/ 58006 w 360"/>
                <a:gd name="T23" fmla="*/ 344985 h 360"/>
                <a:gd name="T24" fmla="*/ 13738 w 360"/>
                <a:gd name="T25" fmla="*/ 387726 h 360"/>
                <a:gd name="T26" fmla="*/ 122119 w 360"/>
                <a:gd name="T27" fmla="*/ 427415 h 360"/>
                <a:gd name="T28" fmla="*/ 160281 w 360"/>
                <a:gd name="T29" fmla="*/ 534268 h 360"/>
                <a:gd name="T30" fmla="*/ 204549 w 360"/>
                <a:gd name="T31" fmla="*/ 491527 h 360"/>
                <a:gd name="T32" fmla="*/ 209128 w 360"/>
                <a:gd name="T33" fmla="*/ 399938 h 360"/>
                <a:gd name="T34" fmla="*/ 286979 w 360"/>
                <a:gd name="T35" fmla="*/ 322087 h 360"/>
                <a:gd name="T36" fmla="*/ 406045 w 360"/>
                <a:gd name="T37" fmla="*/ 549533 h 3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4" name="PA_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82297" y="549564"/>
            <a:ext cx="2684902" cy="72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1" dirty="0">
                <a:cs typeface="+mn-ea"/>
                <a:sym typeface="+mn-lt"/>
              </a:rPr>
              <a:t>目 录</a:t>
            </a:r>
            <a:r>
              <a:rPr lang="en-US" altLang="zh-CN" sz="2400" b="1" dirty="0">
                <a:cs typeface="+mn-ea"/>
                <a:sym typeface="+mn-lt"/>
              </a:rPr>
              <a:t>/</a:t>
            </a:r>
            <a:r>
              <a:rPr lang="zh-CN" altLang="zh-CN" sz="1600" b="1" dirty="0">
                <a:cs typeface="+mn-ea"/>
                <a:sym typeface="+mn-lt"/>
              </a:rPr>
              <a:t>CONTENTS</a:t>
            </a:r>
            <a:endParaRPr lang="zh-CN" altLang="en-US" sz="4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1943" y="660025"/>
            <a:ext cx="1088954" cy="343962"/>
            <a:chOff x="1599328" y="1768167"/>
            <a:chExt cx="2184114" cy="458616"/>
          </a:xfrm>
        </p:grpSpPr>
        <p:sp>
          <p:nvSpPr>
            <p:cNvPr id="3" name="矩形 2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4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1149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语言沟通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741943" y="1186774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1. 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礼貌用语不离身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4"/>
          <p:cNvSpPr>
            <a:spLocks noChangeArrowheads="1"/>
          </p:cNvSpPr>
          <p:nvPr/>
        </p:nvSpPr>
        <p:spPr bwMode="auto">
          <a:xfrm>
            <a:off x="741944" y="1932224"/>
            <a:ext cx="357928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即使再硬再冰冷的椅子，只要有了柔软的垫子就可以坐的舒服。语言也是同样的道理。所以，职场中使用软垫式言辞，也就是在乎对方感受、引导对方的言辞。</a:t>
            </a:r>
            <a:endParaRPr lang="zh-CN" altLang="en-US" sz="1350" dirty="0">
              <a:solidFill>
                <a:srgbClr val="59595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TextBox 17"/>
          <p:cNvSpPr>
            <a:spLocks noChangeArrowheads="1"/>
          </p:cNvSpPr>
          <p:nvPr/>
        </p:nvSpPr>
        <p:spPr bwMode="auto">
          <a:xfrm>
            <a:off x="690414" y="3383400"/>
            <a:ext cx="363081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14630" indent="-214630" algn="just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cs typeface="+mn-ea"/>
                <a:sym typeface="+mn-lt"/>
              </a:rPr>
              <a:t>就如同坐在柔软的垫子上，柔软的传达意思，达到目标。常用的引导说法是：</a:t>
            </a:r>
            <a:endParaRPr lang="zh-CN" altLang="en-US" sz="1350" dirty="0">
              <a:solidFill>
                <a:srgbClr val="59595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TextBox 51"/>
          <p:cNvSpPr>
            <a:spLocks noChangeArrowheads="1"/>
          </p:cNvSpPr>
          <p:nvPr/>
        </p:nvSpPr>
        <p:spPr bwMode="auto">
          <a:xfrm>
            <a:off x="4256957" y="830862"/>
            <a:ext cx="2544366" cy="36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350" b="1" dirty="0">
                <a:solidFill>
                  <a:srgbClr val="FF6600"/>
                </a:solidFill>
                <a:latin typeface="+mn-lt"/>
                <a:cs typeface="+mn-ea"/>
                <a:sym typeface="+mn-lt"/>
              </a:rPr>
              <a:t>软垫式言辞 </a:t>
            </a:r>
            <a:r>
              <a:rPr lang="en-US" altLang="zh-CN" sz="1350" b="1" dirty="0">
                <a:solidFill>
                  <a:srgbClr val="E36C09"/>
                </a:solidFill>
                <a:latin typeface="+mn-lt"/>
                <a:cs typeface="+mn-ea"/>
                <a:sym typeface="+mn-lt"/>
              </a:rPr>
              <a:t>+ </a:t>
            </a:r>
            <a:r>
              <a:rPr lang="zh-CN" altLang="en-US" sz="1350" b="1" dirty="0">
                <a:solidFill>
                  <a:srgbClr val="7F7F7F"/>
                </a:solidFill>
                <a:latin typeface="+mn-lt"/>
                <a:cs typeface="+mn-ea"/>
                <a:sym typeface="+mn-lt"/>
              </a:rPr>
              <a:t>拜托语气</a:t>
            </a:r>
            <a:endParaRPr lang="zh-CN" altLang="en-US" sz="1350" dirty="0">
              <a:latin typeface="+mn-lt"/>
              <a:cs typeface="+mn-ea"/>
              <a:sym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542562" y="1466572"/>
            <a:ext cx="2215158" cy="323850"/>
          </a:xfrm>
          <a:custGeom>
            <a:avLst/>
            <a:gdLst>
              <a:gd name="T0" fmla="*/ 0 w 4732299"/>
              <a:gd name="T1" fmla="*/ 0 h 655200"/>
              <a:gd name="T2" fmla="*/ 4732299 w 4732299"/>
              <a:gd name="T3" fmla="*/ 655200 h 655200"/>
            </a:gdLst>
            <a:ahLst/>
            <a:cxnLst/>
            <a:rect l="T0" t="T1" r="T2" b="T3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D8D8D8"/>
            </a:solidFill>
            <a:bevel/>
          </a:ln>
        </p:spPr>
        <p:txBody>
          <a:bodyPr rIns="6750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       让您久等了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542562" y="3049351"/>
            <a:ext cx="2215158" cy="323850"/>
          </a:xfrm>
          <a:custGeom>
            <a:avLst/>
            <a:gdLst>
              <a:gd name="T0" fmla="*/ 0 w 4732299"/>
              <a:gd name="T1" fmla="*/ 0 h 655200"/>
              <a:gd name="T2" fmla="*/ 4732299 w 4732299"/>
              <a:gd name="T3" fmla="*/ 655200 h 655200"/>
            </a:gdLst>
            <a:ahLst/>
            <a:cxnLst/>
            <a:rect l="T0" t="T1" r="T2" b="T3"/>
            <a:pathLst>
              <a:path w="4732299" h="655200">
                <a:moveTo>
                  <a:pt x="29842" y="0"/>
                </a:moveTo>
                <a:lnTo>
                  <a:pt x="4732299" y="0"/>
                </a:lnTo>
                <a:lnTo>
                  <a:pt x="4732299" y="655200"/>
                </a:lnTo>
                <a:lnTo>
                  <a:pt x="0" y="655200"/>
                </a:lnTo>
                <a:lnTo>
                  <a:pt x="0" y="651669"/>
                </a:lnTo>
                <a:lnTo>
                  <a:pt x="25384" y="651669"/>
                </a:lnTo>
                <a:lnTo>
                  <a:pt x="393662" y="323851"/>
                </a:lnTo>
                <a:lnTo>
                  <a:pt x="29842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D7D7D7"/>
            </a:solidFill>
            <a:bevel/>
          </a:ln>
        </p:spPr>
        <p:txBody>
          <a:bodyPr rIns="6750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          下次进货日是</a:t>
            </a:r>
            <a:r>
              <a:rPr lang="en-US" altLang="zh-CN" sz="12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rgbClr val="4D4D4D"/>
                </a:solidFill>
                <a:latin typeface="+mn-lt"/>
                <a:ea typeface="+mn-ea"/>
                <a:cs typeface="+mn-ea"/>
                <a:sym typeface="+mn-lt"/>
              </a:rPr>
              <a:t>号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Group 16"/>
          <p:cNvGrpSpPr/>
          <p:nvPr/>
        </p:nvGrpSpPr>
        <p:grpSpPr bwMode="auto">
          <a:xfrm>
            <a:off x="5542562" y="2005924"/>
            <a:ext cx="2215158" cy="1853309"/>
            <a:chOff x="0" y="0"/>
            <a:chExt cx="2953331" cy="2467710"/>
          </a:xfrm>
        </p:grpSpPr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2953331" cy="432000"/>
            </a:xfrm>
            <a:custGeom>
              <a:avLst/>
              <a:gdLst>
                <a:gd name="T0" fmla="*/ 0 w 4732299"/>
                <a:gd name="T1" fmla="*/ 0 h 655200"/>
                <a:gd name="T2" fmla="*/ 4732299 w 4732299"/>
                <a:gd name="T3" fmla="*/ 655200 h 655200"/>
              </a:gdLst>
              <a:ahLst/>
              <a:cxnLst/>
              <a:rect l="T0" t="T1" r="T2" b="T3"/>
              <a:pathLst>
                <a:path w="4732299" h="655200">
                  <a:moveTo>
                    <a:pt x="29842" y="0"/>
                  </a:moveTo>
                  <a:lnTo>
                    <a:pt x="4732299" y="0"/>
                  </a:lnTo>
                  <a:lnTo>
                    <a:pt x="4732299" y="655200"/>
                  </a:lnTo>
                  <a:lnTo>
                    <a:pt x="0" y="655200"/>
                  </a:lnTo>
                  <a:lnTo>
                    <a:pt x="0" y="651669"/>
                  </a:lnTo>
                  <a:lnTo>
                    <a:pt x="25384" y="651669"/>
                  </a:lnTo>
                  <a:lnTo>
                    <a:pt x="393662" y="323851"/>
                  </a:lnTo>
                  <a:lnTo>
                    <a:pt x="29842" y="0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D7D7D7"/>
              </a:solidFill>
              <a:bevel/>
            </a:ln>
          </p:spPr>
          <p:txBody>
            <a:bodyPr rIns="6750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            不知您有什么事情</a:t>
              </a: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217028" y="2035710"/>
              <a:ext cx="2736303" cy="432000"/>
            </a:xfrm>
            <a:custGeom>
              <a:avLst/>
              <a:gdLst>
                <a:gd name="T0" fmla="*/ 0 w 4732299"/>
                <a:gd name="T1" fmla="*/ 0 h 655200"/>
                <a:gd name="T2" fmla="*/ 4732299 w 4732299"/>
                <a:gd name="T3" fmla="*/ 655200 h 655200"/>
              </a:gdLst>
              <a:ahLst/>
              <a:cxnLst/>
              <a:rect l="T0" t="T1" r="T2" b="T3"/>
              <a:pathLst>
                <a:path w="4732299" h="655200">
                  <a:moveTo>
                    <a:pt x="29842" y="0"/>
                  </a:moveTo>
                  <a:lnTo>
                    <a:pt x="4732299" y="0"/>
                  </a:lnTo>
                  <a:lnTo>
                    <a:pt x="4732299" y="655200"/>
                  </a:lnTo>
                  <a:lnTo>
                    <a:pt x="0" y="655200"/>
                  </a:lnTo>
                  <a:lnTo>
                    <a:pt x="0" y="651669"/>
                  </a:lnTo>
                  <a:lnTo>
                    <a:pt x="25384" y="651669"/>
                  </a:lnTo>
                  <a:lnTo>
                    <a:pt x="393662" y="323851"/>
                  </a:lnTo>
                  <a:lnTo>
                    <a:pt x="29842" y="0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D7D7D7"/>
              </a:solidFill>
              <a:bevel/>
            </a:ln>
          </p:spPr>
          <p:txBody>
            <a:bodyPr rIns="6750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         给您的资料您看了吗</a:t>
              </a: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19"/>
          <p:cNvGrpSpPr/>
          <p:nvPr/>
        </p:nvGrpSpPr>
        <p:grpSpPr bwMode="auto">
          <a:xfrm>
            <a:off x="5542562" y="2546469"/>
            <a:ext cx="2215158" cy="1828531"/>
            <a:chOff x="0" y="0"/>
            <a:chExt cx="2953331" cy="2434718"/>
          </a:xfrm>
        </p:grpSpPr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2953331" cy="432000"/>
            </a:xfrm>
            <a:custGeom>
              <a:avLst/>
              <a:gdLst>
                <a:gd name="T0" fmla="*/ 0 w 4732299"/>
                <a:gd name="T1" fmla="*/ 0 h 655200"/>
                <a:gd name="T2" fmla="*/ 4732299 w 4732299"/>
                <a:gd name="T3" fmla="*/ 655200 h 655200"/>
              </a:gdLst>
              <a:ahLst/>
              <a:cxnLst/>
              <a:rect l="T0" t="T1" r="T2" b="T3"/>
              <a:pathLst>
                <a:path w="4732299" h="655200">
                  <a:moveTo>
                    <a:pt x="29842" y="0"/>
                  </a:moveTo>
                  <a:lnTo>
                    <a:pt x="4732299" y="0"/>
                  </a:lnTo>
                  <a:lnTo>
                    <a:pt x="4732299" y="655200"/>
                  </a:lnTo>
                  <a:lnTo>
                    <a:pt x="0" y="655200"/>
                  </a:lnTo>
                  <a:lnTo>
                    <a:pt x="0" y="651669"/>
                  </a:lnTo>
                  <a:lnTo>
                    <a:pt x="25384" y="651669"/>
                  </a:lnTo>
                  <a:lnTo>
                    <a:pt x="393662" y="323851"/>
                  </a:lnTo>
                  <a:lnTo>
                    <a:pt x="29842" y="0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D7D7D7"/>
              </a:solidFill>
              <a:bevel/>
            </a:ln>
          </p:spPr>
          <p:txBody>
            <a:bodyPr rIns="6750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            经理目前正在外出</a:t>
              </a: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5"/>
            <p:cNvSpPr>
              <a:spLocks noChangeArrowheads="1"/>
            </p:cNvSpPr>
            <p:nvPr/>
          </p:nvSpPr>
          <p:spPr bwMode="auto">
            <a:xfrm>
              <a:off x="0" y="2002718"/>
              <a:ext cx="2953331" cy="432000"/>
            </a:xfrm>
            <a:custGeom>
              <a:avLst/>
              <a:gdLst>
                <a:gd name="T0" fmla="*/ 0 w 4732299"/>
                <a:gd name="T1" fmla="*/ 0 h 655200"/>
                <a:gd name="T2" fmla="*/ 4732299 w 4732299"/>
                <a:gd name="T3" fmla="*/ 655200 h 655200"/>
              </a:gdLst>
              <a:ahLst/>
              <a:cxnLst/>
              <a:rect l="T0" t="T1" r="T2" b="T3"/>
              <a:pathLst>
                <a:path w="4732299" h="655200">
                  <a:moveTo>
                    <a:pt x="29842" y="0"/>
                  </a:moveTo>
                  <a:lnTo>
                    <a:pt x="4732299" y="0"/>
                  </a:lnTo>
                  <a:lnTo>
                    <a:pt x="4732299" y="655200"/>
                  </a:lnTo>
                  <a:lnTo>
                    <a:pt x="0" y="655200"/>
                  </a:lnTo>
                  <a:lnTo>
                    <a:pt x="0" y="651669"/>
                  </a:lnTo>
                  <a:lnTo>
                    <a:pt x="25384" y="651669"/>
                  </a:lnTo>
                  <a:lnTo>
                    <a:pt x="393662" y="323851"/>
                  </a:lnTo>
                  <a:lnTo>
                    <a:pt x="29842" y="0"/>
                  </a:lnTo>
                  <a:close/>
                </a:path>
              </a:pathLst>
            </a:custGeom>
            <a:solidFill>
              <a:srgbClr val="F2F2F2"/>
            </a:solidFill>
            <a:ln w="3175">
              <a:solidFill>
                <a:srgbClr val="D7D7D7"/>
              </a:solidFill>
              <a:bevel/>
            </a:ln>
          </p:spPr>
          <p:txBody>
            <a:bodyPr rIns="6750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D4D4D"/>
                  </a:solidFill>
                  <a:latin typeface="+mn-lt"/>
                  <a:ea typeface="+mn-ea"/>
                  <a:cs typeface="+mn-ea"/>
                  <a:sym typeface="+mn-lt"/>
                </a:rPr>
                <a:t>            可以用传真发过来吗</a:t>
              </a: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22"/>
          <p:cNvGrpSpPr/>
          <p:nvPr/>
        </p:nvGrpSpPr>
        <p:grpSpPr bwMode="auto">
          <a:xfrm>
            <a:off x="5165134" y="1464190"/>
            <a:ext cx="1033905" cy="2910809"/>
            <a:chOff x="0" y="0"/>
            <a:chExt cx="1378744" cy="3882102"/>
          </a:xfrm>
        </p:grpSpPr>
        <p:grpSp>
          <p:nvGrpSpPr>
            <p:cNvPr id="19" name="Group 23"/>
            <p:cNvGrpSpPr/>
            <p:nvPr/>
          </p:nvGrpSpPr>
          <p:grpSpPr bwMode="auto">
            <a:xfrm>
              <a:off x="0" y="0"/>
              <a:ext cx="1378744" cy="2560028"/>
              <a:chOff x="0" y="0"/>
              <a:chExt cx="1378744" cy="2560028"/>
            </a:xfrm>
          </p:grpSpPr>
          <p:sp>
            <p:nvSpPr>
              <p:cNvPr id="27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78744" cy="439936"/>
              </a:xfrm>
              <a:prstGeom prst="homePlate">
                <a:avLst>
                  <a:gd name="adj" fmla="val 56165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1200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不好意思</a:t>
                </a:r>
                <a:endParaRPr lang="zh-CN" altLang="en-US" sz="12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AutoShape 7"/>
              <p:cNvSpPr>
                <a:spLocks noChangeArrowheads="1"/>
              </p:cNvSpPr>
              <p:nvPr/>
            </p:nvSpPr>
            <p:spPr bwMode="auto">
              <a:xfrm>
                <a:off x="0" y="2120092"/>
                <a:ext cx="1378744" cy="439936"/>
              </a:xfrm>
              <a:prstGeom prst="homePlate">
                <a:avLst>
                  <a:gd name="adj" fmla="val 56165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打扰您一下</a:t>
                </a:r>
                <a:endParaRPr lang="zh-CN" alt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26"/>
            <p:cNvGrpSpPr/>
            <p:nvPr/>
          </p:nvGrpSpPr>
          <p:grpSpPr bwMode="auto">
            <a:xfrm>
              <a:off x="0" y="720080"/>
              <a:ext cx="1378744" cy="2495612"/>
              <a:chOff x="0" y="0"/>
              <a:chExt cx="1378744" cy="2495612"/>
            </a:xfrm>
          </p:grpSpPr>
          <p:sp>
            <p:nvSpPr>
              <p:cNvPr id="24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78744" cy="435968"/>
              </a:xfrm>
              <a:prstGeom prst="homePlate">
                <a:avLst>
                  <a:gd name="adj" fmla="val 56163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1200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对不起</a:t>
                </a: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AutoShape 7"/>
              <p:cNvSpPr>
                <a:spLocks noChangeArrowheads="1"/>
              </p:cNvSpPr>
              <p:nvPr/>
            </p:nvSpPr>
            <p:spPr bwMode="auto">
              <a:xfrm>
                <a:off x="0" y="2059644"/>
                <a:ext cx="1378744" cy="435968"/>
              </a:xfrm>
              <a:prstGeom prst="homePlate">
                <a:avLst>
                  <a:gd name="adj" fmla="val 56163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请教您一下</a:t>
                </a:r>
                <a:endParaRPr lang="zh-CN" alt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29"/>
            <p:cNvGrpSpPr/>
            <p:nvPr/>
          </p:nvGrpSpPr>
          <p:grpSpPr bwMode="auto">
            <a:xfrm>
              <a:off x="0" y="1440160"/>
              <a:ext cx="1378744" cy="2441942"/>
              <a:chOff x="0" y="0"/>
              <a:chExt cx="1378744" cy="2441942"/>
            </a:xfrm>
          </p:grpSpPr>
          <p:sp>
            <p:nvSpPr>
              <p:cNvPr id="22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78744" cy="432000"/>
              </a:xfrm>
              <a:prstGeom prst="homePlate">
                <a:avLst>
                  <a:gd name="adj" fmla="val 56162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1200" b="1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真是抱歉</a:t>
                </a:r>
                <a:endParaRPr lang="zh-CN" altLang="en-US" sz="135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AutoShape 7"/>
              <p:cNvSpPr>
                <a:spLocks noChangeArrowheads="1"/>
              </p:cNvSpPr>
              <p:nvPr/>
            </p:nvSpPr>
            <p:spPr bwMode="auto">
              <a:xfrm>
                <a:off x="0" y="2005974"/>
                <a:ext cx="1378744" cy="435968"/>
              </a:xfrm>
              <a:prstGeom prst="homePlate">
                <a:avLst>
                  <a:gd name="adj" fmla="val 56163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</a:pPr>
                <a:r>
                  <a:rPr lang="zh-CN" altLang="en-US" sz="12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麻烦您</a:t>
                </a:r>
                <a:endParaRPr lang="zh-CN" altLang="en-US" sz="135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9" grpId="0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2838222" y="635544"/>
            <a:ext cx="1287065" cy="1578769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72158" y="1687711"/>
            <a:ext cx="1319213" cy="1768078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792266" y="848665"/>
            <a:ext cx="2538413" cy="604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100"/>
              </a:lnSpc>
            </a:pPr>
            <a:r>
              <a:rPr lang="zh-CN" altLang="en-US" sz="1200" dirty="0">
                <a:solidFill>
                  <a:srgbClr val="7F7F7F"/>
                </a:solidFill>
                <a:cs typeface="+mn-ea"/>
                <a:sym typeface="+mn-lt"/>
              </a:rPr>
              <a:t>每个人的内心深处最深切的渴望是得到别人的赞美。</a:t>
            </a:r>
            <a:r>
              <a:rPr lang="en-US" altLang="zh-CN" sz="1350" b="1" dirty="0">
                <a:solidFill>
                  <a:srgbClr val="FF6600"/>
                </a:solidFill>
                <a:cs typeface="+mn-ea"/>
                <a:sym typeface="+mn-lt"/>
              </a:rPr>
              <a:t>——</a:t>
            </a:r>
            <a:r>
              <a:rPr lang="zh-CN" altLang="en-US" sz="1350" b="1" dirty="0">
                <a:solidFill>
                  <a:srgbClr val="FF6600"/>
                </a:solidFill>
                <a:cs typeface="+mn-ea"/>
                <a:sym typeface="+mn-lt"/>
              </a:rPr>
              <a:t>林肯</a:t>
            </a:r>
            <a:endParaRPr lang="zh-CN" altLang="en-US" sz="1350" b="1" dirty="0">
              <a:solidFill>
                <a:srgbClr val="FF6600"/>
              </a:solidFill>
              <a:cs typeface="+mn-ea"/>
              <a:sym typeface="+mn-lt"/>
            </a:endParaRPr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4792266" y="1942849"/>
            <a:ext cx="25384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100"/>
              </a:lnSpc>
            </a:pPr>
            <a:r>
              <a:rPr lang="zh-CN" altLang="en-US" sz="1200" dirty="0">
                <a:solidFill>
                  <a:srgbClr val="7F7F7F"/>
                </a:solidFill>
                <a:cs typeface="+mn-ea"/>
                <a:sym typeface="+mn-lt"/>
              </a:rPr>
              <a:t>当我听到别人的赞赏时，我可以凭着这么赞赏愉快地生活两到三个月。</a:t>
            </a:r>
            <a:r>
              <a:rPr lang="en-US" altLang="zh-CN" sz="1350" b="1" dirty="0">
                <a:solidFill>
                  <a:srgbClr val="FF6600"/>
                </a:solidFill>
                <a:cs typeface="+mn-ea"/>
                <a:sym typeface="+mn-lt"/>
              </a:rPr>
              <a:t>——</a:t>
            </a:r>
            <a:r>
              <a:rPr lang="zh-CN" altLang="en-US" sz="1350" b="1" dirty="0">
                <a:solidFill>
                  <a:srgbClr val="FF6600"/>
                </a:solidFill>
                <a:cs typeface="+mn-ea"/>
                <a:sym typeface="+mn-lt"/>
              </a:rPr>
              <a:t>马克</a:t>
            </a:r>
            <a:r>
              <a:rPr lang="en-US" altLang="zh-CN" sz="1350" b="1" dirty="0">
                <a:solidFill>
                  <a:srgbClr val="FF6600"/>
                </a:solidFill>
                <a:cs typeface="+mn-ea"/>
                <a:sym typeface="+mn-lt"/>
              </a:rPr>
              <a:t>•</a:t>
            </a:r>
            <a:r>
              <a:rPr lang="zh-CN" altLang="en-US" sz="1350" b="1" dirty="0">
                <a:solidFill>
                  <a:srgbClr val="FF6600"/>
                </a:solidFill>
                <a:cs typeface="+mn-ea"/>
                <a:sym typeface="+mn-lt"/>
              </a:rPr>
              <a:t>吐温</a:t>
            </a:r>
            <a:endParaRPr lang="zh-CN" altLang="en-US" sz="1350" b="1" dirty="0">
              <a:solidFill>
                <a:srgbClr val="FF6600"/>
              </a:solidFill>
              <a:cs typeface="+mn-ea"/>
              <a:sym typeface="+mn-lt"/>
            </a:endParaRPr>
          </a:p>
        </p:txBody>
      </p: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4792266" y="3184671"/>
            <a:ext cx="253841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100"/>
              </a:lnSpc>
            </a:pPr>
            <a:r>
              <a:rPr lang="zh-CN" altLang="en-US" sz="1200" dirty="0">
                <a:solidFill>
                  <a:srgbClr val="7F7F7F"/>
                </a:solidFill>
                <a:cs typeface="+mn-ea"/>
                <a:sym typeface="+mn-lt"/>
              </a:rPr>
              <a:t>尊重别人就是尊重自己，发现别人的优点，实际上就等于肯定自我，那说明你宽容，说明你谦虚，说明你好学。</a:t>
            </a:r>
            <a:r>
              <a:rPr lang="en-US" altLang="zh-CN" sz="1350" b="1" dirty="0">
                <a:solidFill>
                  <a:srgbClr val="FF6600"/>
                </a:solidFill>
                <a:cs typeface="+mn-ea"/>
                <a:sym typeface="+mn-lt"/>
              </a:rPr>
              <a:t>——</a:t>
            </a:r>
            <a:r>
              <a:rPr lang="zh-CN" altLang="en-US" sz="1350" b="1" dirty="0">
                <a:solidFill>
                  <a:srgbClr val="FF6600"/>
                </a:solidFill>
                <a:cs typeface="+mn-ea"/>
                <a:sym typeface="+mn-lt"/>
              </a:rPr>
              <a:t>乔治</a:t>
            </a:r>
            <a:r>
              <a:rPr lang="en-US" altLang="zh-CN" sz="1350" b="1" dirty="0">
                <a:solidFill>
                  <a:srgbClr val="FF6600"/>
                </a:solidFill>
                <a:cs typeface="+mn-ea"/>
                <a:sym typeface="+mn-lt"/>
              </a:rPr>
              <a:t>•</a:t>
            </a:r>
            <a:r>
              <a:rPr lang="zh-CN" altLang="en-US" sz="1350" b="1" dirty="0">
                <a:solidFill>
                  <a:srgbClr val="FF6600"/>
                </a:solidFill>
                <a:cs typeface="+mn-ea"/>
                <a:sym typeface="+mn-lt"/>
              </a:rPr>
              <a:t>梅奥</a:t>
            </a:r>
            <a:endParaRPr lang="zh-CN" altLang="en-US" sz="1350" b="1" dirty="0">
              <a:solidFill>
                <a:srgbClr val="FF6600"/>
              </a:solidFill>
              <a:cs typeface="+mn-ea"/>
              <a:sym typeface="+mn-lt"/>
            </a:endParaRPr>
          </a:p>
        </p:txBody>
      </p:sp>
      <p:sp>
        <p:nvSpPr>
          <p:cNvPr id="7" name="肘形连接符 18"/>
          <p:cNvSpPr>
            <a:spLocks noChangeShapeType="1"/>
          </p:cNvSpPr>
          <p:nvPr/>
        </p:nvSpPr>
        <p:spPr bwMode="auto">
          <a:xfrm>
            <a:off x="4144387" y="1256077"/>
            <a:ext cx="3077945" cy="254576"/>
          </a:xfrm>
          <a:prstGeom prst="bentConnector3">
            <a:avLst>
              <a:gd name="adj1" fmla="val 10606"/>
            </a:avLst>
          </a:prstGeom>
          <a:noFill/>
          <a:ln w="3175" cap="flat" cmpd="sng">
            <a:solidFill>
              <a:srgbClr val="FF9900"/>
            </a:solidFill>
            <a:prstDash val="dash"/>
            <a:miter lim="800000"/>
            <a:headEnd type="oval" w="med" len="med"/>
            <a:tailEnd type="diamond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肘形连接符 23"/>
          <p:cNvSpPr>
            <a:spLocks noChangeShapeType="1"/>
          </p:cNvSpPr>
          <p:nvPr/>
        </p:nvSpPr>
        <p:spPr bwMode="auto">
          <a:xfrm>
            <a:off x="2491531" y="2504113"/>
            <a:ext cx="4730801" cy="318608"/>
          </a:xfrm>
          <a:prstGeom prst="bentConnector3">
            <a:avLst>
              <a:gd name="adj1" fmla="val 22782"/>
            </a:avLst>
          </a:prstGeom>
          <a:noFill/>
          <a:ln w="3175" cap="flat" cmpd="sng">
            <a:solidFill>
              <a:srgbClr val="FF9900"/>
            </a:solidFill>
            <a:prstDash val="dash"/>
            <a:miter lim="800000"/>
            <a:headEnd type="oval" w="med" len="med"/>
            <a:tailEnd type="diamond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54940" y="2968572"/>
            <a:ext cx="1289447" cy="1578769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肘形连接符 32"/>
          <p:cNvSpPr>
            <a:spLocks noChangeShapeType="1"/>
          </p:cNvSpPr>
          <p:nvPr/>
        </p:nvSpPr>
        <p:spPr bwMode="auto">
          <a:xfrm>
            <a:off x="4144387" y="4070758"/>
            <a:ext cx="3077945" cy="302157"/>
          </a:xfrm>
          <a:prstGeom prst="bentConnector3">
            <a:avLst>
              <a:gd name="adj1" fmla="val 10606"/>
            </a:avLst>
          </a:prstGeom>
          <a:noFill/>
          <a:ln w="3175" cap="flat" cmpd="sng">
            <a:solidFill>
              <a:srgbClr val="FF9900"/>
            </a:solidFill>
            <a:prstDash val="dash"/>
            <a:miter lim="800000"/>
            <a:headEnd type="oval" w="med" len="med"/>
            <a:tailEnd type="diamond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41943" y="660025"/>
            <a:ext cx="1088954" cy="343962"/>
            <a:chOff x="1599328" y="1768167"/>
            <a:chExt cx="2184114" cy="458616"/>
          </a:xfrm>
        </p:grpSpPr>
        <p:sp>
          <p:nvSpPr>
            <p:cNvPr id="12" name="矩形 11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3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1149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语言沟通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矩形 2"/>
          <p:cNvSpPr>
            <a:spLocks noChangeArrowheads="1"/>
          </p:cNvSpPr>
          <p:nvPr/>
        </p:nvSpPr>
        <p:spPr bwMode="auto">
          <a:xfrm>
            <a:off x="741943" y="1186774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基本原则多赞美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6" grpId="0" bldLvl="0" autoUpdateAnimBg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670114" y="1172317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代接电话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1"/>
          <p:cNvSpPr>
            <a:spLocks noChangeArrowheads="1"/>
          </p:cNvSpPr>
          <p:nvPr/>
        </p:nvSpPr>
        <p:spPr bwMode="auto">
          <a:xfrm>
            <a:off x="575738" y="1587635"/>
            <a:ext cx="3897692" cy="199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被呼叫同事不在座位上时，邻座同事可代为接听；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“请问您是找</a:t>
            </a: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××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吗？他</a:t>
            </a: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她临时有事走开了，需要我代为转达吗？”或“请您稍后再来电话好吗？”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切忌只说“不在”，应做好记录（</a:t>
            </a: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5W1H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）后转达；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601659" y="3694184"/>
            <a:ext cx="3871771" cy="60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永远不要对打来的电话说：“我不知道！”这是一种不负责任的、非常不职业化的表现。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1943" y="660025"/>
            <a:ext cx="1088954" cy="343962"/>
            <a:chOff x="1599328" y="1768167"/>
            <a:chExt cx="2184114" cy="458616"/>
          </a:xfrm>
        </p:grpSpPr>
        <p:sp>
          <p:nvSpPr>
            <p:cNvPr id="11" name="矩形 10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2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1149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电话礼仪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6" name="图片 15" descr="图片包含 人员, 妇女, 电话, 餐桌&#10;&#10;已生成极高可信度的说明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668474" y="831822"/>
            <a:ext cx="3913464" cy="2437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379179" y="1595526"/>
            <a:ext cx="4027721" cy="285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用餐文雅，吃的时候应闭嘴细嚼慢咽，不要发出声音；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鱼刺、骨头轻轻吐在自己面前的小盘里，不要吐在桌子上；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敬酒时，杯口要低于对方杯口。如无特殊人物在场，可按序敬酒，避免厚此薄彼；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嘴里有食物时，不与人交谈；剔牙时，请用手掩口；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别人给倒水时，不要干看着，要扶着杯子，以示礼貌；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给人递水递饭一定是双手；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递刀具给别人要记得递刀柄那一端；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宴会未结束，不可随意离宴，要等主人和主宾先离席；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1944" y="660025"/>
            <a:ext cx="1156706" cy="343962"/>
            <a:chOff x="1599328" y="1768167"/>
            <a:chExt cx="2417792" cy="458616"/>
          </a:xfrm>
        </p:grpSpPr>
        <p:sp>
          <p:nvSpPr>
            <p:cNvPr id="4" name="矩形 3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5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34860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餐宴礼仪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670114" y="1172317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用餐礼仪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 descr="图片包含 人员, 餐桌, 室内, 婚礼&#10;&#10;已生成极高可信度的说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932" y="1009084"/>
            <a:ext cx="3844256" cy="2348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户外, 道路, 围栏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3158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3165682">
            <a:off x="300024" y="3865912"/>
            <a:ext cx="660138" cy="1354848"/>
          </a:xfrm>
          <a:prstGeom prst="triangle">
            <a:avLst/>
          </a:prstGeom>
          <a:solidFill>
            <a:srgbClr val="FFFF00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4" name="矩形 15"/>
          <p:cNvSpPr/>
          <p:nvPr/>
        </p:nvSpPr>
        <p:spPr>
          <a:xfrm>
            <a:off x="1" y="1771651"/>
            <a:ext cx="9144000" cy="1645443"/>
          </a:xfrm>
          <a:prstGeom prst="rect">
            <a:avLst/>
          </a:prstGeom>
          <a:solidFill>
            <a:srgbClr val="000000">
              <a:alpha val="50000"/>
            </a:srgbClr>
          </a:solidFill>
          <a:ln w="9525">
            <a:noFill/>
          </a:ln>
        </p:spPr>
        <p:txBody>
          <a:bodyPr lIns="64944" tIns="32472" rIns="64944" bIns="32472" anchor="ctr"/>
          <a:lstStyle/>
          <a:p>
            <a:pPr lvl="0" indent="0"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9"/>
          <p:cNvSpPr/>
          <p:nvPr/>
        </p:nvSpPr>
        <p:spPr>
          <a:xfrm>
            <a:off x="1016456" y="1771649"/>
            <a:ext cx="3167062" cy="1645443"/>
          </a:xfrm>
          <a:custGeom>
            <a:avLst/>
            <a:gdLst/>
            <a:ahLst/>
            <a:cxnLst>
              <a:cxn ang="0">
                <a:pos x="407054" y="0"/>
              </a:cxn>
              <a:cxn ang="0">
                <a:pos x="4222750" y="0"/>
              </a:cxn>
              <a:cxn ang="0">
                <a:pos x="3815695" y="2193925"/>
              </a:cxn>
              <a:cxn ang="0">
                <a:pos x="0" y="2193925"/>
              </a:cxn>
            </a:cxnLst>
            <a:rect l="0" t="0" r="0" b="0"/>
            <a:pathLst>
              <a:path w="4223248" h="2194816">
                <a:moveTo>
                  <a:pt x="407103" y="0"/>
                </a:moveTo>
                <a:lnTo>
                  <a:pt x="4223248" y="0"/>
                </a:lnTo>
                <a:lnTo>
                  <a:pt x="3816145" y="2194816"/>
                </a:lnTo>
                <a:lnTo>
                  <a:pt x="0" y="2194816"/>
                </a:lnTo>
                <a:close/>
              </a:path>
            </a:pathLst>
          </a:custGeom>
          <a:solidFill>
            <a:srgbClr val="000000">
              <a:alpha val="59998"/>
            </a:srgbClr>
          </a:solidFill>
          <a:ln w="9525">
            <a:noFill/>
          </a:ln>
        </p:spPr>
        <p:txBody>
          <a:bodyPr lIns="64944" tIns="32472" rIns="64944" bIns="32472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4868" y="2213959"/>
            <a:ext cx="53479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商务礼仪</a:t>
            </a:r>
            <a:endParaRPr lang="zh-CN" altLang="en-US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467182" y="2163048"/>
            <a:ext cx="2514553" cy="688826"/>
          </a:xfrm>
          <a:prstGeom prst="rect">
            <a:avLst/>
          </a:prstGeom>
          <a:noFill/>
        </p:spPr>
        <p:txBody>
          <a:bodyPr wrap="square" lIns="64944" tIns="32472" rIns="64944" bIns="32472" rtlCol="0">
            <a:spAutoFit/>
          </a:bodyPr>
          <a:lstStyle/>
          <a:p>
            <a:r>
              <a:rPr lang="en-US" altLang="zh-CN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 4</a:t>
            </a:r>
            <a:endParaRPr lang="en-US" altLang="zh-CN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670114" y="1172317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问候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088954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1149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见面礼仪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741944" y="1680536"/>
            <a:ext cx="3883819" cy="4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问候</a:t>
            </a:r>
            <a:r>
              <a:rPr lang="zh-CN" altLang="en-US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是人际关系的第一步</a:t>
            </a:r>
            <a:endParaRPr lang="en-US" altLang="zh-CN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670114" y="2571750"/>
            <a:ext cx="3507604" cy="1291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遇熟人、同事主动打招呼；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与朋友同行时，遇到熟人时，可相互介绍；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同事间一般以名字或职务相称；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图片包含 建筑物, 人员, 室内, 地板&#10;&#10;已生成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707779" y="1472399"/>
            <a:ext cx="4153645" cy="2573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661900" y="1799232"/>
            <a:ext cx="3910100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上楼梯时，尊者先上；下楼梯时，卑者先下。</a:t>
            </a:r>
            <a:endParaRPr lang="en-US" altLang="zh-CN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男女同行上楼梯，男士在前女士在后，或左侧同行。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升降电梯没有其他人的情况下，在尊者之前进入电梯，按住开的按钮，此时请尊者再进入电梯。如到出电梯时，按住开的按钮，请尊者先出（体现服务原则）。</a:t>
            </a:r>
            <a:endParaRPr lang="en-US" altLang="zh-CN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电梯内有人时，无论上下都应尊者优先（体现优先原则）。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5000"/>
              </a:lnSpc>
              <a:spcBef>
                <a:spcPts val="300"/>
              </a:spcBef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升降电梯愈靠内侧是愈尊贵的位置。进入电梯后，如有他人，可主动询问去几楼，并帮忙按下。</a:t>
            </a:r>
            <a:endParaRPr lang="zh-CN" altLang="en-US" sz="12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088954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7" y="1795896"/>
              <a:ext cx="21149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位置礼仪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670114" y="1172317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电梯、楼梯礼仪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 descr="图片包含 人员, 妇女, 建筑物, 服装&#10;&#10;已生成高可信度的说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4301" y="830862"/>
            <a:ext cx="3260467" cy="25455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5"/>
          <p:cNvSpPr>
            <a:spLocks noChangeShapeType="1"/>
          </p:cNvSpPr>
          <p:nvPr/>
        </p:nvSpPr>
        <p:spPr bwMode="auto">
          <a:xfrm flipH="1">
            <a:off x="751468" y="2149456"/>
            <a:ext cx="3509963" cy="1191"/>
          </a:xfrm>
          <a:prstGeom prst="line">
            <a:avLst/>
          </a:prstGeom>
          <a:noFill/>
          <a:ln w="9525">
            <a:solidFill>
              <a:srgbClr val="A5A5A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751468" y="1734572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如何优雅地上下车：</a:t>
            </a: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不走光</a:t>
            </a:r>
            <a:endParaRPr lang="zh-CN" altLang="en-US" sz="150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741943" y="2571751"/>
            <a:ext cx="3529013" cy="191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上车时优雅的姿势：扶着门，把身体放低，轻轻移进车子，臀部先进。错误的上车姿势是低着头，拱着背，钻进车里。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  <a:spcBef>
                <a:spcPts val="225"/>
              </a:spcBef>
              <a:spcAft>
                <a:spcPts val="375"/>
              </a:spcAft>
              <a:buFont typeface="Wingdings" panose="05000000000000000000" pitchFamily="2" charset="2"/>
              <a:buChar char="n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下车时优雅的姿势：先伸出一只脚站稳后，让身体徐徐升起，臀部后出。错误的姿势是伸出头来，十分艰难地把身体钻出来。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1943" y="660025"/>
            <a:ext cx="1101953" cy="343962"/>
            <a:chOff x="1599328" y="1768167"/>
            <a:chExt cx="2184114" cy="458616"/>
          </a:xfrm>
        </p:grpSpPr>
        <p:sp>
          <p:nvSpPr>
            <p:cNvPr id="6" name="矩形 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" name="TextBox 1"/>
            <p:cNvSpPr>
              <a:spLocks noChangeArrowheads="1"/>
            </p:cNvSpPr>
            <p:nvPr/>
          </p:nvSpPr>
          <p:spPr bwMode="auto">
            <a:xfrm>
              <a:off x="1668515" y="1795896"/>
              <a:ext cx="2012341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位置礼仪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08612" y="660024"/>
            <a:ext cx="2784557" cy="3818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49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户外, 道路, 围栏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36195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36195" y="0"/>
            <a:ext cx="9144000" cy="5143500"/>
          </a:xfrm>
          <a:prstGeom prst="rect">
            <a:avLst/>
          </a:prstGeom>
          <a:solidFill>
            <a:srgbClr val="1C3158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2400" y="1679693"/>
            <a:ext cx="53479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感谢在座各位聆听</a:t>
            </a:r>
            <a:endParaRPr lang="zh-CN" altLang="en-US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1807" y="1431484"/>
            <a:ext cx="1975221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5" dirty="0">
                <a:solidFill>
                  <a:schemeClr val="bg1"/>
                </a:solidFill>
                <a:cs typeface="+mn-ea"/>
                <a:sym typeface="+mn-lt"/>
              </a:rPr>
              <a:t>Workplace etiquette training</a:t>
            </a:r>
            <a:endParaRPr lang="zh-CN" altLang="en-US" sz="10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06576" y="2381805"/>
            <a:ext cx="1761688" cy="247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15" dirty="0">
                <a:solidFill>
                  <a:schemeClr val="bg1"/>
                </a:solidFill>
                <a:cs typeface="+mn-ea"/>
                <a:sym typeface="+mn-lt"/>
              </a:rPr>
              <a:t>演讲人</a:t>
            </a:r>
            <a:r>
              <a:rPr lang="zh-CN" altLang="en-US" sz="1015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015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015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flipV="1">
            <a:off x="2846471" y="870825"/>
            <a:ext cx="3378667" cy="2573324"/>
          </a:xfrm>
          <a:custGeom>
            <a:avLst/>
            <a:gdLst>
              <a:gd name="connsiteX0" fmla="*/ 1678319 w 4504889"/>
              <a:gd name="connsiteY0" fmla="*/ 874553 h 3431098"/>
              <a:gd name="connsiteX1" fmla="*/ 1819211 w 4504889"/>
              <a:gd name="connsiteY1" fmla="*/ 874553 h 3431098"/>
              <a:gd name="connsiteX2" fmla="*/ 2254126 w 4504889"/>
              <a:gd name="connsiteY2" fmla="*/ 202492 h 3431098"/>
              <a:gd name="connsiteX3" fmla="*/ 2689041 w 4504889"/>
              <a:gd name="connsiteY3" fmla="*/ 874553 h 3431098"/>
              <a:gd name="connsiteX4" fmla="*/ 2826571 w 4504889"/>
              <a:gd name="connsiteY4" fmla="*/ 874553 h 3431098"/>
              <a:gd name="connsiteX5" fmla="*/ 2252445 w 4504889"/>
              <a:gd name="connsiteY5" fmla="*/ 0 h 3431098"/>
              <a:gd name="connsiteX6" fmla="*/ 0 w 4504889"/>
              <a:gd name="connsiteY6" fmla="*/ 3431098 h 3431098"/>
              <a:gd name="connsiteX7" fmla="*/ 4504889 w 4504889"/>
              <a:gd name="connsiteY7" fmla="*/ 3431098 h 3431098"/>
              <a:gd name="connsiteX8" fmla="*/ 3930764 w 4504889"/>
              <a:gd name="connsiteY8" fmla="*/ 2556546 h 3431098"/>
              <a:gd name="connsiteX9" fmla="*/ 3777518 w 4504889"/>
              <a:gd name="connsiteY9" fmla="*/ 2556546 h 3431098"/>
              <a:gd name="connsiteX10" fmla="*/ 4256112 w 4504889"/>
              <a:gd name="connsiteY10" fmla="*/ 3296105 h 3431098"/>
              <a:gd name="connsiteX11" fmla="*/ 252140 w 4504889"/>
              <a:gd name="connsiteY11" fmla="*/ 3296105 h 3431098"/>
              <a:gd name="connsiteX12" fmla="*/ 730735 w 4504889"/>
              <a:gd name="connsiteY12" fmla="*/ 2556546 h 3431098"/>
              <a:gd name="connsiteX13" fmla="*/ 574126 w 4504889"/>
              <a:gd name="connsiteY13" fmla="*/ 2556546 h 343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04889" h="3431098">
                <a:moveTo>
                  <a:pt x="1678319" y="874553"/>
                </a:moveTo>
                <a:lnTo>
                  <a:pt x="1819211" y="874553"/>
                </a:lnTo>
                <a:lnTo>
                  <a:pt x="2254126" y="202492"/>
                </a:lnTo>
                <a:lnTo>
                  <a:pt x="2689041" y="874553"/>
                </a:lnTo>
                <a:lnTo>
                  <a:pt x="2826571" y="874553"/>
                </a:lnTo>
                <a:lnTo>
                  <a:pt x="2252445" y="0"/>
                </a:lnTo>
                <a:close/>
                <a:moveTo>
                  <a:pt x="0" y="3431098"/>
                </a:moveTo>
                <a:lnTo>
                  <a:pt x="4504889" y="3431098"/>
                </a:lnTo>
                <a:lnTo>
                  <a:pt x="3930764" y="2556546"/>
                </a:lnTo>
                <a:lnTo>
                  <a:pt x="3777518" y="2556546"/>
                </a:lnTo>
                <a:lnTo>
                  <a:pt x="4256112" y="3296105"/>
                </a:lnTo>
                <a:lnTo>
                  <a:pt x="252140" y="3296105"/>
                </a:lnTo>
                <a:lnTo>
                  <a:pt x="730735" y="2556546"/>
                </a:lnTo>
                <a:lnTo>
                  <a:pt x="574126" y="25565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3165682">
            <a:off x="263829" y="3865912"/>
            <a:ext cx="660138" cy="1354848"/>
          </a:xfrm>
          <a:prstGeom prst="triangle">
            <a:avLst/>
          </a:prstGeom>
          <a:solidFill>
            <a:srgbClr val="FFFF00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9" name="任意多边形: 形状 18"/>
          <p:cNvSpPr/>
          <p:nvPr/>
        </p:nvSpPr>
        <p:spPr>
          <a:xfrm>
            <a:off x="-36195" y="3810449"/>
            <a:ext cx="1341835" cy="1341834"/>
          </a:xfrm>
          <a:custGeom>
            <a:avLst/>
            <a:gdLst>
              <a:gd name="connsiteX0" fmla="*/ 0 w 1789793"/>
              <a:gd name="connsiteY0" fmla="*/ 0 h 1789793"/>
              <a:gd name="connsiteX1" fmla="*/ 1789793 w 1789793"/>
              <a:gd name="connsiteY1" fmla="*/ 1789793 h 1789793"/>
              <a:gd name="connsiteX2" fmla="*/ 0 w 1789793"/>
              <a:gd name="connsiteY2" fmla="*/ 1789793 h 1789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9793" h="1789793">
                <a:moveTo>
                  <a:pt x="0" y="0"/>
                </a:moveTo>
                <a:lnTo>
                  <a:pt x="1789793" y="1789793"/>
                </a:lnTo>
                <a:lnTo>
                  <a:pt x="0" y="1789793"/>
                </a:lnTo>
                <a:close/>
              </a:path>
            </a:pathLst>
          </a:custGeom>
          <a:solidFill>
            <a:srgbClr val="FFD23C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screen"/>
          <a:srcRect l="43582"/>
          <a:stretch>
            <a:fillRect/>
          </a:stretch>
        </p:blipFill>
        <p:spPr>
          <a:xfrm flipH="1">
            <a:off x="4344670" y="0"/>
            <a:ext cx="4859655" cy="5143500"/>
          </a:xfrm>
          <a:custGeom>
            <a:avLst/>
            <a:gdLst>
              <a:gd name="connsiteX0" fmla="*/ 6479473 w 6479473"/>
              <a:gd name="connsiteY0" fmla="*/ 0 h 6858000"/>
              <a:gd name="connsiteX1" fmla="*/ 0 w 6479473"/>
              <a:gd name="connsiteY1" fmla="*/ 0 h 6858000"/>
              <a:gd name="connsiteX2" fmla="*/ 0 w 6479473"/>
              <a:gd name="connsiteY2" fmla="*/ 6858000 h 6858000"/>
              <a:gd name="connsiteX3" fmla="*/ 6479473 w 64794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9473" h="6858000">
                <a:moveTo>
                  <a:pt x="6479473" y="0"/>
                </a:moveTo>
                <a:lnTo>
                  <a:pt x="0" y="0"/>
                </a:lnTo>
                <a:lnTo>
                  <a:pt x="0" y="6858000"/>
                </a:lnTo>
                <a:lnTo>
                  <a:pt x="6479473" y="685800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11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11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户外, 道路, 围栏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3158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3165682">
            <a:off x="300024" y="3865912"/>
            <a:ext cx="660138" cy="1354848"/>
          </a:xfrm>
          <a:prstGeom prst="triangle">
            <a:avLst/>
          </a:prstGeom>
          <a:solidFill>
            <a:srgbClr val="FFFF00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4" name="矩形 15"/>
          <p:cNvSpPr/>
          <p:nvPr/>
        </p:nvSpPr>
        <p:spPr>
          <a:xfrm>
            <a:off x="1" y="1771651"/>
            <a:ext cx="9144000" cy="1645443"/>
          </a:xfrm>
          <a:prstGeom prst="rect">
            <a:avLst/>
          </a:prstGeom>
          <a:solidFill>
            <a:srgbClr val="000000">
              <a:alpha val="50000"/>
            </a:srgbClr>
          </a:solidFill>
          <a:ln w="9525">
            <a:noFill/>
          </a:ln>
        </p:spPr>
        <p:txBody>
          <a:bodyPr lIns="64944" tIns="32472" rIns="64944" bIns="32472" anchor="ctr"/>
          <a:lstStyle/>
          <a:p>
            <a:pPr lvl="0" indent="0"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9"/>
          <p:cNvSpPr/>
          <p:nvPr/>
        </p:nvSpPr>
        <p:spPr>
          <a:xfrm>
            <a:off x="1016456" y="1771649"/>
            <a:ext cx="3167062" cy="1645443"/>
          </a:xfrm>
          <a:custGeom>
            <a:avLst/>
            <a:gdLst/>
            <a:ahLst/>
            <a:cxnLst>
              <a:cxn ang="0">
                <a:pos x="407054" y="0"/>
              </a:cxn>
              <a:cxn ang="0">
                <a:pos x="4222750" y="0"/>
              </a:cxn>
              <a:cxn ang="0">
                <a:pos x="3815695" y="2193925"/>
              </a:cxn>
              <a:cxn ang="0">
                <a:pos x="0" y="2193925"/>
              </a:cxn>
            </a:cxnLst>
            <a:rect l="0" t="0" r="0" b="0"/>
            <a:pathLst>
              <a:path w="4223248" h="2194816">
                <a:moveTo>
                  <a:pt x="407103" y="0"/>
                </a:moveTo>
                <a:lnTo>
                  <a:pt x="4223248" y="0"/>
                </a:lnTo>
                <a:lnTo>
                  <a:pt x="3816145" y="2194816"/>
                </a:lnTo>
                <a:lnTo>
                  <a:pt x="0" y="2194816"/>
                </a:lnTo>
                <a:close/>
              </a:path>
            </a:pathLst>
          </a:custGeom>
          <a:solidFill>
            <a:srgbClr val="000000">
              <a:alpha val="59998"/>
            </a:srgbClr>
          </a:solidFill>
          <a:ln w="9525">
            <a:noFill/>
          </a:ln>
        </p:spPr>
        <p:txBody>
          <a:bodyPr lIns="64944" tIns="32472" rIns="64944" bIns="32472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4868" y="2213959"/>
            <a:ext cx="53479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礼仪概述</a:t>
            </a:r>
            <a:endParaRPr lang="zh-CN" altLang="en-US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467182" y="2163048"/>
            <a:ext cx="2514553" cy="688826"/>
          </a:xfrm>
          <a:prstGeom prst="rect">
            <a:avLst/>
          </a:prstGeom>
          <a:noFill/>
        </p:spPr>
        <p:txBody>
          <a:bodyPr wrap="square" lIns="64944" tIns="32472" rIns="64944" bIns="32472" rtlCol="0">
            <a:spAutoFit/>
          </a:bodyPr>
          <a:lstStyle/>
          <a:p>
            <a:r>
              <a:rPr lang="en-US" altLang="zh-CN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 1</a:t>
            </a:r>
            <a:endParaRPr lang="en-US" altLang="zh-CN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852423" y="2236577"/>
            <a:ext cx="173116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尊重他人的一种观念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15"/>
          <p:cNvSpPr>
            <a:spLocks noChangeArrowheads="1"/>
          </p:cNvSpPr>
          <p:nvPr/>
        </p:nvSpPr>
        <p:spPr bwMode="auto">
          <a:xfrm>
            <a:off x="787405" y="2632240"/>
            <a:ext cx="226215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礼仪是表达这种观念的形式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809537" y="1787493"/>
            <a:ext cx="364715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本质就是：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尊重</a:t>
            </a:r>
            <a:r>
              <a:rPr lang="zh-CN" altLang="en-US" sz="135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就是与人为善，待人以诚。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832620" y="3348610"/>
            <a:ext cx="3403870" cy="9233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礼仪是在人际交往中以一定的，约定俗成的程序方式来表现的律己敬人的过程，涉及穿着、交往、沟通、情商等内容。</a:t>
            </a:r>
            <a:endParaRPr lang="zh-CN" altLang="en-US" sz="120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67479" y="1176761"/>
            <a:ext cx="1101056" cy="338400"/>
            <a:chOff x="1599328" y="1775582"/>
            <a:chExt cx="1468074" cy="451200"/>
          </a:xfrm>
        </p:grpSpPr>
        <p:sp>
          <p:nvSpPr>
            <p:cNvPr id="16" name="矩形 15"/>
            <p:cNvSpPr/>
            <p:nvPr/>
          </p:nvSpPr>
          <p:spPr>
            <a:xfrm>
              <a:off x="1599328" y="1775582"/>
              <a:ext cx="146807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" name="TextBox 1"/>
            <p:cNvSpPr>
              <a:spLocks noChangeArrowheads="1"/>
            </p:cNvSpPr>
            <p:nvPr/>
          </p:nvSpPr>
          <p:spPr bwMode="auto">
            <a:xfrm>
              <a:off x="1668516" y="1795895"/>
              <a:ext cx="132969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何为礼仪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537503" y="0"/>
            <a:ext cx="5813774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787170" y="2521804"/>
            <a:ext cx="3307666" cy="871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客户之间的交往，商业活动的成功，一般人都猜测它来自于不群的智慧、非凡的手段或出众的口才，然而松下幸之助说：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825176" y="2019534"/>
            <a:ext cx="330090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懂礼仪，充满自信，胸有成竹，处变不惊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5176" y="863087"/>
            <a:ext cx="1521803" cy="338400"/>
            <a:chOff x="1599328" y="1775582"/>
            <a:chExt cx="1468074" cy="451200"/>
          </a:xfrm>
        </p:grpSpPr>
        <p:sp>
          <p:nvSpPr>
            <p:cNvPr id="16" name="矩形 15"/>
            <p:cNvSpPr/>
            <p:nvPr/>
          </p:nvSpPr>
          <p:spPr>
            <a:xfrm>
              <a:off x="1599328" y="1775582"/>
              <a:ext cx="146807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" name="TextBox 1"/>
            <p:cNvSpPr>
              <a:spLocks noChangeArrowheads="1"/>
            </p:cNvSpPr>
            <p:nvPr/>
          </p:nvSpPr>
          <p:spPr bwMode="auto">
            <a:xfrm>
              <a:off x="1668516" y="1795895"/>
              <a:ext cx="132969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为何要学礼仪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Freeform 12"/>
          <p:cNvSpPr/>
          <p:nvPr/>
        </p:nvSpPr>
        <p:spPr bwMode="auto">
          <a:xfrm>
            <a:off x="670990" y="3552479"/>
            <a:ext cx="181433" cy="204172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</p:spPr>
        <p:txBody>
          <a:bodyPr/>
          <a:lstStyle/>
          <a:p>
            <a:pPr fontAlgn="base"/>
            <a:endParaRPr lang="zh-CN" altLang="en-US" sz="705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12"/>
          <p:cNvSpPr/>
          <p:nvPr/>
        </p:nvSpPr>
        <p:spPr bwMode="auto">
          <a:xfrm flipH="1" flipV="1">
            <a:off x="4135005" y="4089632"/>
            <a:ext cx="222601" cy="213993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</p:spPr>
        <p:txBody>
          <a:bodyPr/>
          <a:lstStyle/>
          <a:p>
            <a:pPr fontAlgn="base"/>
            <a:endParaRPr lang="zh-CN" altLang="en-US" sz="705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698513" y="3673558"/>
            <a:ext cx="3504561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500" dirty="0">
                <a:cs typeface="+mn-ea"/>
                <a:sym typeface="+mn-lt"/>
              </a:rPr>
              <a:t>      从个人修养的角度来看，礼仪可以说是一个人内在修养和素质的外在表现。</a:t>
            </a:r>
            <a:endParaRPr lang="zh-CN" altLang="en-US" sz="1500" dirty="0">
              <a:cs typeface="+mn-ea"/>
              <a:sym typeface="+mn-lt"/>
            </a:endParaRPr>
          </a:p>
        </p:txBody>
      </p:sp>
      <p:pic>
        <p:nvPicPr>
          <p:cNvPr id="20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47215" y="612994"/>
            <a:ext cx="3239106" cy="381388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94 0.01967 L 0.38086 0.17245 " pathEditMode="relative" rAng="0" ptsTypes="AA">
                                      <p:cBhvr>
                                        <p:cTn id="22" dur="500" spd="-99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6" y="76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22222E-6 L -0.39492 -0.11018 " pathEditMode="relative" rAng="0" ptsTypes="AA">
                                      <p:cBhvr>
                                        <p:cTn id="26" dur="500" spd="-99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3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7" grpId="0" bldLvl="0" animBg="1"/>
      <p:bldP spid="17" grpId="1" bldLvl="0" animBg="1"/>
      <p:bldP spid="18" grpId="0" bldLvl="0" animBg="1"/>
      <p:bldP spid="18" grpId="1" bldLvl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865360" y="1058408"/>
            <a:ext cx="1638086" cy="343962"/>
            <a:chOff x="1599328" y="1768167"/>
            <a:chExt cx="2184114" cy="458616"/>
          </a:xfrm>
        </p:grpSpPr>
        <p:sp>
          <p:nvSpPr>
            <p:cNvPr id="16" name="矩形 15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礼仪培训的意义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TextBox 14"/>
          <p:cNvSpPr txBox="1">
            <a:spLocks noChangeArrowheads="1"/>
          </p:cNvSpPr>
          <p:nvPr/>
        </p:nvSpPr>
        <p:spPr bwMode="auto">
          <a:xfrm>
            <a:off x="795046" y="2098655"/>
            <a:ext cx="3416801" cy="1650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、有助于提高人员的个人素质；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、有助于对别人表示尊重；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、有助于进一步提高服务水平和服务质量；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、有助于进一步维护公司的整体形象；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、有助于为公司创造更好的经济效益。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7" name="图片 26" descr="图片包含 配件&#10;&#10;已生成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765110">
            <a:off x="6855318" y="400948"/>
            <a:ext cx="1621723" cy="1131360"/>
          </a:xfrm>
          <a:prstGeom prst="rect">
            <a:avLst/>
          </a:prstGeom>
        </p:spPr>
      </p:pic>
      <p:pic>
        <p:nvPicPr>
          <p:cNvPr id="29" name="图片 28" descr="图片包含 室内, 餐桌, 人员&#10;&#10;已生成高可信度的说明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767598" y="1519053"/>
            <a:ext cx="3965714" cy="32192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84393" y="414203"/>
            <a:ext cx="1333823" cy="110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建筑物, 户外, 道路, 围栏&#10;&#10;已生成极高可信度的说明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C3158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rot="13165682">
            <a:off x="300024" y="3865912"/>
            <a:ext cx="660138" cy="1354848"/>
          </a:xfrm>
          <a:prstGeom prst="triangle">
            <a:avLst/>
          </a:prstGeom>
          <a:solidFill>
            <a:srgbClr val="FFFF00">
              <a:alpha val="50196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4" name="矩形 15"/>
          <p:cNvSpPr/>
          <p:nvPr/>
        </p:nvSpPr>
        <p:spPr>
          <a:xfrm>
            <a:off x="1" y="1771651"/>
            <a:ext cx="9144000" cy="1645443"/>
          </a:xfrm>
          <a:prstGeom prst="rect">
            <a:avLst/>
          </a:prstGeom>
          <a:solidFill>
            <a:srgbClr val="000000">
              <a:alpha val="50000"/>
            </a:srgbClr>
          </a:solidFill>
          <a:ln w="9525">
            <a:noFill/>
          </a:ln>
        </p:spPr>
        <p:txBody>
          <a:bodyPr lIns="64944" tIns="32472" rIns="64944" bIns="32472" anchor="ctr"/>
          <a:lstStyle/>
          <a:p>
            <a:pPr lvl="0" indent="0" algn="ctr"/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任意多边形 19"/>
          <p:cNvSpPr/>
          <p:nvPr/>
        </p:nvSpPr>
        <p:spPr>
          <a:xfrm>
            <a:off x="1016456" y="1771649"/>
            <a:ext cx="3167062" cy="1645443"/>
          </a:xfrm>
          <a:custGeom>
            <a:avLst/>
            <a:gdLst/>
            <a:ahLst/>
            <a:cxnLst>
              <a:cxn ang="0">
                <a:pos x="407054" y="0"/>
              </a:cxn>
              <a:cxn ang="0">
                <a:pos x="4222750" y="0"/>
              </a:cxn>
              <a:cxn ang="0">
                <a:pos x="3815695" y="2193925"/>
              </a:cxn>
              <a:cxn ang="0">
                <a:pos x="0" y="2193925"/>
              </a:cxn>
            </a:cxnLst>
            <a:rect l="0" t="0" r="0" b="0"/>
            <a:pathLst>
              <a:path w="4223248" h="2194816">
                <a:moveTo>
                  <a:pt x="407103" y="0"/>
                </a:moveTo>
                <a:lnTo>
                  <a:pt x="4223248" y="0"/>
                </a:lnTo>
                <a:lnTo>
                  <a:pt x="3816145" y="2194816"/>
                </a:lnTo>
                <a:lnTo>
                  <a:pt x="0" y="2194816"/>
                </a:lnTo>
                <a:close/>
              </a:path>
            </a:pathLst>
          </a:custGeom>
          <a:solidFill>
            <a:srgbClr val="000000">
              <a:alpha val="59998"/>
            </a:srgbClr>
          </a:solidFill>
          <a:ln w="9525">
            <a:noFill/>
          </a:ln>
        </p:spPr>
        <p:txBody>
          <a:bodyPr lIns="64944" tIns="32472" rIns="64944" bIns="32472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4868" y="2213959"/>
            <a:ext cx="53479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商务礼仪</a:t>
            </a:r>
            <a:endParaRPr lang="zh-CN" altLang="en-US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1467182" y="2163048"/>
            <a:ext cx="2514553" cy="688826"/>
          </a:xfrm>
          <a:prstGeom prst="rect">
            <a:avLst/>
          </a:prstGeom>
          <a:noFill/>
        </p:spPr>
        <p:txBody>
          <a:bodyPr wrap="square" lIns="64944" tIns="32472" rIns="64944" bIns="32472" rtlCol="0">
            <a:spAutoFit/>
          </a:bodyPr>
          <a:lstStyle/>
          <a:p>
            <a:r>
              <a:rPr lang="en-US" altLang="zh-CN" sz="4050" b="1" dirty="0">
                <a:solidFill>
                  <a:srgbClr val="FFD2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 2</a:t>
            </a:r>
            <a:endParaRPr lang="en-US" altLang="zh-CN" sz="4050" b="1" dirty="0">
              <a:solidFill>
                <a:srgbClr val="FFD2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360云盘\02-个人资料\！PPT图片及版面资源\05-PPT精选插图\03-小图类\04-图标\300C201E8A39454038A269D42593E3F5.png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037458" y="1221582"/>
            <a:ext cx="1350169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4934875" y="2764323"/>
            <a:ext cx="3559988" cy="118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9875" indent="-26987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anose="05000000000000000000" pitchFamily="2" charset="2"/>
              <a:buNone/>
            </a:pPr>
            <a:r>
              <a:rPr lang="en-US" altLang="zh-CN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）发型发式要求：</a:t>
            </a:r>
            <a:endParaRPr lang="zh-CN" altLang="en-US" sz="135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7F7F7F"/>
              </a:buClr>
              <a:buFont typeface="Arial" panose="020B0604020202020204" pitchFamily="34" charset="0"/>
              <a:buChar char="•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前发不遮眉，侧发不掩耳，后发不及领。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zh-CN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）面部修饰：</a:t>
            </a:r>
            <a:endParaRPr lang="zh-CN" altLang="en-US" sz="135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7F7F7F"/>
              </a:buClr>
              <a:buFont typeface="Wingdings" panose="05000000000000000000" pitchFamily="2" charset="2"/>
              <a:buChar char="§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剔须修面（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每日必须</a:t>
            </a:r>
            <a:r>
              <a:rPr lang="zh-CN" altLang="en-US" sz="135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rPr>
              <a:t>），</a:t>
            </a: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保持清洁。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8087" y="703374"/>
            <a:ext cx="1638086" cy="343962"/>
            <a:chOff x="1599328" y="1768167"/>
            <a:chExt cx="2184114" cy="458616"/>
          </a:xfrm>
        </p:grpSpPr>
        <p:sp>
          <p:nvSpPr>
            <p:cNvPr id="7" name="矩形 6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仪容（发肤容貌）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Picture 3" descr="F:\360云盘\02-个人资料\！PPT图片及版面资源\05-PPT精选插图\03-小图类\04-图标\09A87C32D9DA152F2676F1C43D9F7392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63043" y="1216825"/>
            <a:ext cx="1350169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32239" y="2759567"/>
            <a:ext cx="3862124" cy="1712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9875" indent="-26987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1C1C1C"/>
              </a:buClr>
              <a:buFont typeface="Wingdings" panose="05000000000000000000" pitchFamily="2" charset="2"/>
              <a:buNone/>
            </a:pPr>
            <a:r>
              <a:rPr lang="en-US" altLang="zh-CN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）发型发式：“女人看头”</a:t>
            </a:r>
            <a:endParaRPr lang="zh-CN" altLang="en-US" sz="135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7F7F7F"/>
              </a:buClr>
              <a:buFont typeface="Wingdings" panose="05000000000000000000" pitchFamily="2" charset="2"/>
              <a:buChar char="§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时尚得体，美观大方、符合身份；</a:t>
            </a:r>
            <a:endParaRPr lang="en-US" altLang="zh-CN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7F7F7F"/>
              </a:buClr>
              <a:buFont typeface="Wingdings" panose="05000000000000000000" pitchFamily="2" charset="2"/>
              <a:buChar char="§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不佩戴华丽的头饰，避免出现：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远看像圣诞树，近看像杂货铺的场面。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zh-CN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135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）面部修饰：</a:t>
            </a:r>
            <a:endParaRPr lang="en-US" altLang="zh-CN" sz="1350" b="1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spcBef>
                <a:spcPct val="15000"/>
              </a:spcBef>
              <a:buClr>
                <a:srgbClr val="7F7F7F"/>
              </a:buClr>
              <a:buFont typeface="Wingdings" panose="05000000000000000000" pitchFamily="2" charset="2"/>
              <a:buChar char="§"/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清新淡妆，妆成有却无。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/>
        </p:nvSpPr>
        <p:spPr bwMode="auto">
          <a:xfrm>
            <a:off x="714375" y="1136100"/>
            <a:ext cx="31194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1. </a:t>
            </a:r>
            <a:r>
              <a:rPr lang="zh-CN" altLang="en-US" sz="135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职业女性着装</a:t>
            </a:r>
            <a:endParaRPr lang="zh-CN" altLang="en-US" sz="1350" b="1" dirty="0">
              <a:solidFill>
                <a:srgbClr val="FF66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3833812" y="1291828"/>
            <a:ext cx="3509963" cy="397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150"/>
              </a:spcBef>
              <a:spcAft>
                <a:spcPts val="45"/>
              </a:spcAft>
            </a:pPr>
            <a:r>
              <a:rPr lang="zh-CN" altLang="en-US" sz="1500" b="1" dirty="0">
                <a:solidFill>
                  <a:srgbClr val="FF6600"/>
                </a:solidFill>
                <a:latin typeface="+mn-lt"/>
                <a:ea typeface="+mn-ea"/>
                <a:cs typeface="+mn-ea"/>
                <a:sym typeface="+mn-lt"/>
              </a:rPr>
              <a:t>首饰佩戴</a:t>
            </a:r>
            <a:r>
              <a:rPr lang="zh-CN" altLang="en-US" sz="15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要讲究的四个原则</a:t>
            </a:r>
            <a:endParaRPr lang="zh-CN" altLang="en-US" sz="135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53"/>
          <p:cNvSpPr>
            <a:spLocks noChangeArrowheads="1"/>
          </p:cNvSpPr>
          <p:nvPr/>
        </p:nvSpPr>
        <p:spPr bwMode="auto">
          <a:xfrm>
            <a:off x="3967163" y="1870472"/>
            <a:ext cx="4399360" cy="3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35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且“影响工作，炫富、炫耀性别优势”的首饰不能戴。</a:t>
            </a:r>
            <a:endParaRPr lang="zh-CN" altLang="en-US" sz="135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圆角矩形 57"/>
          <p:cNvSpPr>
            <a:spLocks noChangeArrowheads="1"/>
          </p:cNvSpPr>
          <p:nvPr/>
        </p:nvSpPr>
        <p:spPr bwMode="auto">
          <a:xfrm>
            <a:off x="2701529" y="1832371"/>
            <a:ext cx="1208484" cy="415529"/>
          </a:xfrm>
          <a:prstGeom prst="roundRect">
            <a:avLst>
              <a:gd name="adj" fmla="val 8653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符合身份</a:t>
            </a:r>
            <a:endParaRPr lang="zh-CN" altLang="en-US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01529" y="2533650"/>
            <a:ext cx="5664994" cy="415528"/>
            <a:chOff x="3602038" y="3378200"/>
            <a:chExt cx="7553325" cy="554037"/>
          </a:xfrm>
        </p:grpSpPr>
        <p:sp>
          <p:nvSpPr>
            <p:cNvPr id="6" name="TextBox 54"/>
            <p:cNvSpPr>
              <a:spLocks noChangeArrowheads="1"/>
            </p:cNvSpPr>
            <p:nvPr/>
          </p:nvSpPr>
          <p:spPr bwMode="auto">
            <a:xfrm>
              <a:off x="5289550" y="3429000"/>
              <a:ext cx="5865813" cy="448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35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每种不多于两件（如耳环、手镯）。总数不超过三件。</a:t>
              </a:r>
              <a:endParaRPr lang="zh-CN" altLang="en-US" sz="135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圆角矩形 59"/>
            <p:cNvSpPr>
              <a:spLocks noChangeArrowheads="1"/>
            </p:cNvSpPr>
            <p:nvPr/>
          </p:nvSpPr>
          <p:spPr bwMode="auto">
            <a:xfrm>
              <a:off x="3602038" y="3378200"/>
              <a:ext cx="1611312" cy="554037"/>
            </a:xfrm>
            <a:prstGeom prst="roundRect">
              <a:avLst>
                <a:gd name="adj" fmla="val 8653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以少为佳</a:t>
              </a:r>
              <a:endPara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701529" y="3236119"/>
            <a:ext cx="5664994" cy="415528"/>
            <a:chOff x="3602038" y="4314825"/>
            <a:chExt cx="7553325" cy="554037"/>
          </a:xfrm>
        </p:grpSpPr>
        <p:sp>
          <p:nvSpPr>
            <p:cNvPr id="7" name="TextBox 55"/>
            <p:cNvSpPr>
              <a:spLocks noChangeArrowheads="1"/>
            </p:cNvSpPr>
            <p:nvPr/>
          </p:nvSpPr>
          <p:spPr bwMode="auto">
            <a:xfrm>
              <a:off x="5289550" y="4365625"/>
              <a:ext cx="5865813" cy="448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350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多首饰应同质同色，或不同质至少也要同色。</a:t>
              </a: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圆角矩形 60"/>
            <p:cNvSpPr>
              <a:spLocks noChangeArrowheads="1"/>
            </p:cNvSpPr>
            <p:nvPr/>
          </p:nvSpPr>
          <p:spPr bwMode="auto">
            <a:xfrm>
              <a:off x="3602038" y="4314825"/>
              <a:ext cx="1611312" cy="554037"/>
            </a:xfrm>
            <a:prstGeom prst="roundRect">
              <a:avLst>
                <a:gd name="adj" fmla="val 8653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同质同色</a:t>
              </a:r>
              <a:endParaRPr lang="zh-CN" altLang="en-US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01529" y="3938588"/>
            <a:ext cx="5664994" cy="415528"/>
            <a:chOff x="3602038" y="5251450"/>
            <a:chExt cx="7553325" cy="554037"/>
          </a:xfrm>
        </p:grpSpPr>
        <p:sp>
          <p:nvSpPr>
            <p:cNvPr id="8" name="TextBox 56"/>
            <p:cNvSpPr>
              <a:spLocks noChangeArrowheads="1"/>
            </p:cNvSpPr>
            <p:nvPr/>
          </p:nvSpPr>
          <p:spPr bwMode="auto">
            <a:xfrm>
              <a:off x="5289550" y="5302250"/>
              <a:ext cx="5865813" cy="448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350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如十字架形的挂件在国际交往中不宜配戴。</a:t>
              </a:r>
              <a:endParaRPr lang="zh-CN" altLang="en-US" sz="13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圆角矩形 61"/>
            <p:cNvSpPr>
              <a:spLocks noChangeArrowheads="1"/>
            </p:cNvSpPr>
            <p:nvPr/>
          </p:nvSpPr>
          <p:spPr bwMode="auto">
            <a:xfrm>
              <a:off x="3602038" y="5251450"/>
              <a:ext cx="1611312" cy="554037"/>
            </a:xfrm>
            <a:prstGeom prst="roundRect">
              <a:avLst>
                <a:gd name="adj" fmla="val 8653"/>
              </a:avLst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符合习俗</a:t>
              </a:r>
              <a:endParaRPr lang="zh-CN" altLang="en-US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1943" y="660025"/>
            <a:ext cx="1638086" cy="343962"/>
            <a:chOff x="1599328" y="1768167"/>
            <a:chExt cx="2184114" cy="458616"/>
          </a:xfrm>
        </p:grpSpPr>
        <p:sp>
          <p:nvSpPr>
            <p:cNvPr id="14" name="矩形 13"/>
            <p:cNvSpPr/>
            <p:nvPr/>
          </p:nvSpPr>
          <p:spPr>
            <a:xfrm>
              <a:off x="1599328" y="1768167"/>
              <a:ext cx="2184114" cy="42783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5" name="TextBox 1"/>
            <p:cNvSpPr>
              <a:spLocks noChangeArrowheads="1"/>
            </p:cNvSpPr>
            <p:nvPr/>
          </p:nvSpPr>
          <p:spPr bwMode="auto">
            <a:xfrm>
              <a:off x="1668516" y="1795896"/>
              <a:ext cx="21149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仪容（衣着打扮）</a:t>
              </a:r>
              <a:endParaRPr lang="zh-CN" altLang="en-US" sz="1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559998" y="1832372"/>
            <a:ext cx="1931094" cy="265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49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49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49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49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ISPRING_PRESENTATION_TITLE" val="演示文稿1.pptx"/>
</p:tagLst>
</file>

<file path=ppt/theme/theme1.xml><?xml version="1.0" encoding="utf-8"?>
<a:theme xmlns:a="http://schemas.openxmlformats.org/drawingml/2006/main" name="礼仪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stvaad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2931</Words>
  <Application>WPS 演示</Application>
  <PresentationFormat>全屏显示(16:9)</PresentationFormat>
  <Paragraphs>294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Arial</vt:lpstr>
      <vt:lpstr>微软雅黑</vt:lpstr>
      <vt:lpstr>Calibri</vt:lpstr>
      <vt:lpstr>Arial Unicode MS</vt:lpstr>
      <vt:lpstr>等线</vt:lpstr>
      <vt:lpstr>礼仪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商务礼仪</dc:title>
  <dc:creator>第一PPT</dc:creator>
  <cp:keywords>www.1ppt.com</cp:keywords>
  <dc:description>www.1ppt.com</dc:description>
  <cp:lastModifiedBy>铭</cp:lastModifiedBy>
  <cp:revision>4</cp:revision>
  <dcterms:created xsi:type="dcterms:W3CDTF">2017-10-08T13:11:00Z</dcterms:created>
  <dcterms:modified xsi:type="dcterms:W3CDTF">2022-02-28T09:14:50Z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B75B8E08365440EFB3342C69EE636840</vt:lpwstr>
  </property>
  <property fmtid="{D5CDD505-2E9C-101B-9397-08002B2CF9AE}" pid="3" name="KSOProductBuildVer">
    <vt:lpwstr>2052-11.1.0.11045</vt:lpwstr>
  </property>
</Properties>
</file>