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330" r:id="rId4"/>
    <p:sldId id="331" r:id="rId6"/>
    <p:sldId id="332" r:id="rId7"/>
    <p:sldId id="338" r:id="rId8"/>
    <p:sldId id="337" r:id="rId9"/>
    <p:sldId id="339" r:id="rId10"/>
    <p:sldId id="340" r:id="rId11"/>
    <p:sldId id="333" r:id="rId12"/>
    <p:sldId id="341" r:id="rId13"/>
    <p:sldId id="343" r:id="rId14"/>
    <p:sldId id="342" r:id="rId15"/>
    <p:sldId id="344" r:id="rId16"/>
    <p:sldId id="345" r:id="rId17"/>
    <p:sldId id="334" r:id="rId18"/>
    <p:sldId id="347" r:id="rId19"/>
    <p:sldId id="348" r:id="rId20"/>
    <p:sldId id="349" r:id="rId21"/>
    <p:sldId id="346" r:id="rId22"/>
    <p:sldId id="335" r:id="rId23"/>
    <p:sldId id="353" r:id="rId24"/>
    <p:sldId id="352" r:id="rId25"/>
    <p:sldId id="351" r:id="rId26"/>
    <p:sldId id="354" r:id="rId27"/>
    <p:sldId id="350" r:id="rId28"/>
    <p:sldId id="336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2C21"/>
    <a:srgbClr val="8E7B6A"/>
    <a:srgbClr val="441F23"/>
    <a:srgbClr val="F9E7BA"/>
    <a:srgbClr val="C68644"/>
    <a:srgbClr val="FFF1CD"/>
    <a:srgbClr val="F7F7F7"/>
    <a:srgbClr val="F7EDEE"/>
    <a:srgbClr val="FFFFFF"/>
    <a:srgbClr val="FC80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50" autoAdjust="0"/>
    <p:restoredTop sz="94660"/>
  </p:normalViewPr>
  <p:slideViewPr>
    <p:cSldViewPr snapToGrid="0">
      <p:cViewPr>
        <p:scale>
          <a:sx n="66" d="100"/>
          <a:sy n="66" d="100"/>
        </p:scale>
        <p:origin x="1890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7C8D6-8378-491C-A88C-F5C0F1DDB3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3"/>
          <p:cNvSpPr txBox="1"/>
          <p:nvPr userDrawn="1"/>
        </p:nvSpPr>
        <p:spPr>
          <a:xfrm>
            <a:off x="1309700" y="6740251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556E-D11A-48D7-81C0-B1B5323EC1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5263E-7865-4889-9FDE-7A423744D6B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3.pn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4.pn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5.png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8.png"/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6.png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7.png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8.png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8.png"/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1.png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2.png"/><Relationship Id="rId1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3.png"/><Relationship Id="rId1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4.png"/><Relationship Id="rId1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8.png"/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9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0.pn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1.pn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8.png"/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026942" y="0"/>
            <a:ext cx="11165058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1" y="0"/>
            <a:ext cx="1279751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9837683" y="0"/>
            <a:ext cx="2354317" cy="287797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2864413" y="724440"/>
            <a:ext cx="6866791" cy="4900246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607520" y="1406870"/>
            <a:ext cx="153969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rgbClr val="8E7B6A"/>
                </a:solidFill>
                <a:cs typeface="+mn-ea"/>
                <a:sym typeface="+mn-lt"/>
              </a:rPr>
              <a:t>诗</a:t>
            </a:r>
            <a:endParaRPr lang="en-US" altLang="zh-CN" sz="166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53689" y="2008061"/>
            <a:ext cx="194080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rgbClr val="8E7B6A"/>
                </a:solidFill>
                <a:cs typeface="+mn-ea"/>
                <a:sym typeface="+mn-lt"/>
              </a:rPr>
              <a:t>词</a:t>
            </a:r>
            <a:endParaRPr lang="zh-CN" altLang="en-US" sz="115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60474" y="3936024"/>
            <a:ext cx="2716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8E7B6A"/>
                </a:solidFill>
                <a:cs typeface="+mn-ea"/>
                <a:sym typeface="+mn-lt"/>
              </a:rPr>
              <a:t>大会</a:t>
            </a:r>
            <a:endParaRPr lang="en-US" altLang="zh-CN" sz="96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03607" y="4391373"/>
            <a:ext cx="444500" cy="2466627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000" spc="225" dirty="0">
                <a:solidFill>
                  <a:srgbClr val="171919"/>
                </a:solidFill>
                <a:cs typeface="+mn-ea"/>
                <a:sym typeface="+mn-lt"/>
              </a:rPr>
              <a:t>演讲人：</a:t>
            </a:r>
            <a:r>
              <a:rPr lang="en-US" sz="2000" spc="225" dirty="0">
                <a:solidFill>
                  <a:srgbClr val="171919"/>
                </a:solidFill>
                <a:cs typeface="+mn-ea"/>
                <a:sym typeface="+mn-lt"/>
              </a:rPr>
              <a:t>pc6</a:t>
            </a:r>
            <a:endParaRPr lang="en-US" sz="2000" spc="225" dirty="0">
              <a:solidFill>
                <a:srgbClr val="17191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19188" y="984539"/>
            <a:ext cx="5126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8E7B6A"/>
                </a:solidFill>
                <a:cs typeface="+mn-ea"/>
                <a:sym typeface="+mn-lt"/>
              </a:rPr>
              <a:t>鹊桥仙</a:t>
            </a:r>
            <a:endParaRPr lang="en-US" altLang="zh-CN" sz="48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9188" y="2428600"/>
            <a:ext cx="6753226" cy="3085460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纤云弄巧，飞星传恨，银汉迢迢暗渡。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金风玉露一相逢，便胜却、人间无数。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柔情似水，佳期如梦，忍顾鹊桥归路。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两情若是长久时，又岂在、朝朝暮暮。</a:t>
            </a:r>
            <a:endParaRPr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19844" y="0"/>
            <a:ext cx="6096012" cy="60960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 flipH="1">
            <a:off x="10319543" y="1048518"/>
            <a:ext cx="923330" cy="42576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dirty="0">
                <a:solidFill>
                  <a:srgbClr val="8E7B6A"/>
                </a:solidFill>
                <a:cs typeface="+mn-ea"/>
                <a:sym typeface="+mn-lt"/>
              </a:rPr>
              <a:t>水调歌头</a:t>
            </a:r>
            <a:endParaRPr lang="en-US" altLang="zh-CN" sz="48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67917" y="1048518"/>
            <a:ext cx="8756243" cy="5096267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明月几时有？把酒问青天。不知天上宫阙，今夕是何年。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我欲乘风归去，又恐琼楼玉宇，高处不胜寒。起舞弄清影，何似在人间！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转朱阁，低绮户，照无眠。不应有恨，何事长向别时圆？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人有悲欢离合，月有阴晴圆缺，此事古难全。但愿人长久，千里共婵娟。</a:t>
            </a:r>
            <a:endParaRPr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0965" y="1562040"/>
            <a:ext cx="4138624" cy="413862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705351" y="1040609"/>
            <a:ext cx="5126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8E7B6A"/>
                </a:solidFill>
                <a:cs typeface="+mn-ea"/>
                <a:sym typeface="+mn-lt"/>
              </a:rPr>
              <a:t>虞美人</a:t>
            </a:r>
            <a:endParaRPr lang="en-US" altLang="zh-CN" sz="48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20554" y="2385738"/>
            <a:ext cx="6753226" cy="3085460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春花秋月何时了，往事知多少。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小楼昨夜又东风，故国不堪回首月明中。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雕栏玉砌应犹在，只是朱颜改。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问君能有几多愁，恰似一江春水向东流。</a:t>
            </a:r>
            <a:endParaRPr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94483" y="827483"/>
            <a:ext cx="5203033" cy="520303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628636" y="1109465"/>
            <a:ext cx="5309146" cy="5096267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花自飘零水自流，一种相思，两处闲愁。此情无计可消除，才下眉头，却上心头。</a:t>
            </a:r>
            <a:endParaRPr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80974" y="1109465"/>
            <a:ext cx="5309146" cy="5096267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红藕香残玉簟秋，轻解罗裳，独上兰舟。云中谁寄锦书来？雁字回时，月满西楼。　</a:t>
            </a:r>
            <a:endParaRPr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93945" y="0"/>
            <a:ext cx="11298056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1" y="0"/>
            <a:ext cx="127975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367889" y="0"/>
            <a:ext cx="1824111" cy="22298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2079895" y="806554"/>
            <a:ext cx="4463078" cy="31849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11897" y="1114919"/>
            <a:ext cx="203539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rgbClr val="8E7B6A"/>
                </a:solidFill>
                <a:cs typeface="+mn-ea"/>
                <a:sym typeface="+mn-lt"/>
              </a:rPr>
              <a:t>歌</a:t>
            </a:r>
            <a:endParaRPr lang="en-US" altLang="zh-CN" sz="166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22408" y="3012740"/>
            <a:ext cx="2600712" cy="3184920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君不见黄河之水天上来，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奔流到海不复回。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君不见高堂明镜悲白发，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朝如青丝暮成雪。</a:t>
            </a:r>
            <a:endParaRPr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-525980" y="985838"/>
            <a:ext cx="7925031" cy="587216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455517" y="728663"/>
            <a:ext cx="5126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8E7B6A"/>
                </a:solidFill>
                <a:cs typeface="+mn-ea"/>
                <a:sym typeface="+mn-lt"/>
              </a:rPr>
              <a:t>山居秋暝</a:t>
            </a:r>
            <a:endParaRPr lang="en-US" altLang="zh-CN" sz="54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81825" y="1886270"/>
            <a:ext cx="10067925" cy="3085460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空山新雨后，天气晚来秋。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明月松间照，清泉石上流。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竹喧归浣女，莲动下渔舟。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随意春芳歇，王孙自可留。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69728" y="0"/>
            <a:ext cx="2594294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 flipH="1">
            <a:off x="10180704" y="2177231"/>
            <a:ext cx="923330" cy="42576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dirty="0">
                <a:solidFill>
                  <a:srgbClr val="8E7B6A"/>
                </a:solidFill>
                <a:cs typeface="+mn-ea"/>
                <a:sym typeface="+mn-lt"/>
              </a:rPr>
              <a:t>青玉案</a:t>
            </a:r>
            <a:endParaRPr lang="en-US" altLang="zh-CN" sz="48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56016" y="1254073"/>
            <a:ext cx="7032694" cy="4680770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东风夜放花千树，更吹落，星如雨。宝马雕车香满路。凤箫声动，玉壶光转，一夜鱼龙舞。</a:t>
            </a:r>
            <a:endParaRPr lang="en-US" altLang="zh-CN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蛾儿雪柳黄金缕，笑语盈盈暗香去。众里寻他千百度，蓦然回首，那人却在，灯火阑珊处。</a:t>
            </a:r>
            <a:endParaRPr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076171" y="456395"/>
            <a:ext cx="4848785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513042" y="456395"/>
            <a:ext cx="5126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8E7B6A"/>
                </a:solidFill>
                <a:cs typeface="+mn-ea"/>
                <a:sym typeface="+mn-lt"/>
              </a:rPr>
              <a:t>江城子</a:t>
            </a:r>
            <a:endParaRPr lang="en-US" altLang="zh-CN" sz="48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2219" y="1743786"/>
            <a:ext cx="5955476" cy="4329924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庭院深深深几许，杨柳堆烟，帘幕无重数。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玉勒雕鞍游冶处，楼高不见章台路。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雨横风狂三月暮，门掩黄昏，无计留春住。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泪眼问花花不语，乱红飞过秋千去。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69742" y="753586"/>
            <a:ext cx="5126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8E7B6A"/>
                </a:solidFill>
                <a:cs typeface="+mn-ea"/>
                <a:sym typeface="+mn-lt"/>
              </a:rPr>
              <a:t>江城子</a:t>
            </a:r>
            <a:endParaRPr lang="en-US" altLang="zh-CN" sz="48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2037" y="1596081"/>
            <a:ext cx="10067925" cy="1944250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十年生死两茫茫，不思量，自难忘。</a:t>
            </a:r>
            <a:endParaRPr lang="en-US" altLang="zh-CN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千里孤坟，无处话凄凉。</a:t>
            </a:r>
            <a:endParaRPr lang="en-US" altLang="zh-CN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纵使相逢应不识，尘满面，鬓如霜。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48285" y="4083990"/>
            <a:ext cx="6138864" cy="1944250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夜来幽梦忽还乡，小轩窗，正梳妆。</a:t>
            </a:r>
            <a:endParaRPr lang="en-US" altLang="zh-CN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相顾无言，惟有泪千行。</a:t>
            </a:r>
            <a:endParaRPr lang="en-US" altLang="zh-CN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料得年年肠断处，明月夜，短松冈</a:t>
            </a:r>
            <a:endParaRPr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5532" y="838236"/>
            <a:ext cx="4657726" cy="23288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-1" y="3154594"/>
            <a:ext cx="5700713" cy="37034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93945" y="0"/>
            <a:ext cx="11298056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1" y="0"/>
            <a:ext cx="127975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367889" y="0"/>
            <a:ext cx="1824111" cy="22298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2079895" y="806554"/>
            <a:ext cx="4463078" cy="31849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11897" y="1114919"/>
            <a:ext cx="203539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rgbClr val="8E7B6A"/>
                </a:solidFill>
                <a:cs typeface="+mn-ea"/>
                <a:sym typeface="+mn-lt"/>
              </a:rPr>
              <a:t>赋</a:t>
            </a:r>
            <a:endParaRPr lang="en-US" altLang="zh-CN" sz="166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22408" y="3012740"/>
            <a:ext cx="2600712" cy="3184920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君不见黄河之水天上来，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奔流到海不复回。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君不见高堂明镜悲白发，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朝如青丝暮成雪。</a:t>
            </a:r>
            <a:endParaRPr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93945" y="0"/>
            <a:ext cx="11298056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1" y="0"/>
            <a:ext cx="127975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367889" y="0"/>
            <a:ext cx="1824111" cy="22298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431167" y="2689073"/>
            <a:ext cx="2736959" cy="195313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843088" y="797682"/>
            <a:ext cx="4073373" cy="1838965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11500" spc="225" dirty="0">
                <a:solidFill>
                  <a:srgbClr val="8E7B6A"/>
                </a:solidFill>
                <a:cs typeface="+mn-ea"/>
                <a:sym typeface="+mn-lt"/>
              </a:rPr>
              <a:t>目录</a:t>
            </a:r>
            <a:endParaRPr sz="11500" spc="225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23213" y="2880810"/>
            <a:ext cx="15396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8E7B6A"/>
                </a:solidFill>
                <a:cs typeface="+mn-ea"/>
                <a:sym typeface="+mn-lt"/>
              </a:rPr>
              <a:t>诗</a:t>
            </a:r>
            <a:endParaRPr lang="en-US" altLang="zh-CN" sz="96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4002210" y="2675027"/>
            <a:ext cx="2736959" cy="19531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816716" y="2866764"/>
            <a:ext cx="15396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8E7B6A"/>
                </a:solidFill>
                <a:cs typeface="+mn-ea"/>
                <a:sym typeface="+mn-lt"/>
              </a:rPr>
              <a:t>词</a:t>
            </a:r>
            <a:endParaRPr lang="en-US" altLang="zh-CN" sz="96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493278" y="2675027"/>
            <a:ext cx="2736959" cy="195313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313325" y="2851592"/>
            <a:ext cx="15396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8E7B6A"/>
                </a:solidFill>
                <a:cs typeface="+mn-ea"/>
                <a:sym typeface="+mn-lt"/>
              </a:rPr>
              <a:t>歌</a:t>
            </a:r>
            <a:endParaRPr lang="en-US" altLang="zh-CN" sz="96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8984346" y="2675027"/>
            <a:ext cx="2736959" cy="195313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760552" y="2845684"/>
            <a:ext cx="15396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8E7B6A"/>
                </a:solidFill>
                <a:cs typeface="+mn-ea"/>
                <a:sym typeface="+mn-lt"/>
              </a:rPr>
              <a:t>赋</a:t>
            </a:r>
            <a:endParaRPr lang="en-US" altLang="zh-CN" sz="96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87058" y="4637951"/>
            <a:ext cx="1583760" cy="438582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2400" spc="225" dirty="0">
                <a:solidFill>
                  <a:srgbClr val="8E7B6A"/>
                </a:solidFill>
                <a:cs typeface="+mn-ea"/>
                <a:sym typeface="+mn-lt"/>
              </a:rPr>
              <a:t>第一部分</a:t>
            </a:r>
            <a:endParaRPr sz="2400" spc="225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698461" y="4637951"/>
            <a:ext cx="1583760" cy="438582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2400" spc="225" dirty="0">
                <a:solidFill>
                  <a:srgbClr val="8E7B6A"/>
                </a:solidFill>
                <a:cs typeface="+mn-ea"/>
                <a:sym typeface="+mn-lt"/>
              </a:rPr>
              <a:t>第二部分</a:t>
            </a:r>
            <a:endParaRPr sz="2400" spc="225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229895" y="4637951"/>
            <a:ext cx="1583760" cy="438582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2400" spc="225" dirty="0">
                <a:solidFill>
                  <a:srgbClr val="8E7B6A"/>
                </a:solidFill>
                <a:cs typeface="+mn-ea"/>
                <a:sym typeface="+mn-lt"/>
              </a:rPr>
              <a:t>第三部分</a:t>
            </a:r>
            <a:endParaRPr sz="2400" spc="225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738517" y="4640402"/>
            <a:ext cx="1583760" cy="438582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2400" spc="225" dirty="0">
                <a:solidFill>
                  <a:srgbClr val="8E7B6A"/>
                </a:solidFill>
                <a:cs typeface="+mn-ea"/>
                <a:sym typeface="+mn-lt"/>
              </a:rPr>
              <a:t>第四部分</a:t>
            </a:r>
            <a:endParaRPr sz="2400" spc="225" dirty="0">
              <a:solidFill>
                <a:srgbClr val="8E7B6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814512"/>
            <a:ext cx="6858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3199625" y="1934344"/>
            <a:ext cx="8063746" cy="4266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桃之夭夭，灼灼其华。之子于归，宜其室家。</a:t>
            </a:r>
            <a:br>
              <a:rPr lang="zh-CN" altLang="en-US" sz="32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32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桃之夭夭，有蕡其实。之子于归，宜其家室。</a:t>
            </a:r>
            <a:br>
              <a:rPr lang="zh-CN" altLang="en-US" sz="32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32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桃之夭夭，其叶蓁蓁。之子于归，宜其家人。</a:t>
            </a:r>
            <a:endParaRPr lang="zh-CN" altLang="en-US" sz="32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br>
              <a:rPr lang="zh-CN" altLang="en-US" sz="32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endParaRPr lang="en-US" altLang="zh-CN" sz="32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 flipH="1">
            <a:off x="1995784" y="3429000"/>
            <a:ext cx="1718249" cy="25545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桃 夭</a:t>
            </a:r>
            <a:endParaRPr lang="en-US" altLang="zh-CN" sz="8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92545" y="1391664"/>
            <a:ext cx="7294305" cy="463766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有所思，乃在大海南。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何用问遗君，双珠玳瑁簪。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用玉绍缭之。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闻君有他心，拉杂摧烧之。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摧烧之，当风扬其灰！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从今以往，勿复相思，相思与君绝！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鸡鸣狗吠，兄嫂当知之。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妃呼狶！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秋风肃肃晨风飔，东方须臾高知之！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 flipH="1">
            <a:off x="9531905" y="1948632"/>
            <a:ext cx="923330" cy="42576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有所思</a:t>
            </a:r>
            <a:endParaRPr lang="en-US" altLang="zh-CN" sz="4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059084" y="2081330"/>
            <a:ext cx="4831369" cy="359367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9641" y="2081330"/>
            <a:ext cx="6705598" cy="4234493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锦瑟无端五十弦，一弦一柱思华年。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庄生晓梦迷蝴蝶，望帝春心托杜鹃。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沧海月明珠有泪，蓝田日暖玉生烟。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此情可待成追忆，只是当时已惘然。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24191" y="934613"/>
            <a:ext cx="1819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锦瑟</a:t>
            </a:r>
            <a:endParaRPr lang="en-US" altLang="zh-CN" sz="5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038237" y="328613"/>
            <a:ext cx="7853369" cy="785336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686550" y="1922150"/>
            <a:ext cx="6705598" cy="3844642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32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去年今日此门中，</a:t>
            </a:r>
            <a:endParaRPr lang="en-US" altLang="zh-CN" sz="32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32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人面桃花相映红。</a:t>
            </a:r>
            <a:endParaRPr lang="zh-CN" altLang="en-US" sz="32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32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人面不知何处去，</a:t>
            </a:r>
            <a:endParaRPr lang="en-US" altLang="zh-CN" sz="32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32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桃花依旧笑春风。</a:t>
            </a:r>
            <a:endParaRPr lang="zh-CN" altLang="en-US" sz="32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53203" y="995368"/>
            <a:ext cx="37909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题都城南庄</a:t>
            </a:r>
            <a:endParaRPr lang="en-US" altLang="zh-CN" sz="5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242885" y="3383249"/>
            <a:ext cx="4543427" cy="361762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95403" y="1714500"/>
            <a:ext cx="10067925" cy="1944250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上邪！我欲与君相知，长命无绝衰。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山无陵，江水为竭，冬雷震震，夏雨雪，天地合，乃敢与君绝。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95403" y="740628"/>
            <a:ext cx="5126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上邪</a:t>
            </a:r>
            <a:endParaRPr lang="en-US" altLang="zh-CN" sz="4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67430" y="3639919"/>
            <a:ext cx="5295898" cy="2590581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上邪！我欲与君相知</a:t>
            </a:r>
            <a:r>
              <a:rPr lang="en-US" altLang="zh-CN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</a:t>
            </a:r>
            <a:endParaRPr lang="en-US" altLang="zh-CN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长命无绝衰。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山无陵，江水为竭，冬雷震震，</a:t>
            </a:r>
            <a:endParaRPr lang="en-US" altLang="zh-CN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夏雨雪，天地合，乃敢与君绝。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026942" y="0"/>
            <a:ext cx="11165058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1" y="0"/>
            <a:ext cx="1279751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9837683" y="0"/>
            <a:ext cx="2354317" cy="287797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2864413" y="724440"/>
            <a:ext cx="6866791" cy="4900246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377551" y="1905506"/>
            <a:ext cx="27166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8E7B6A"/>
                </a:solidFill>
                <a:cs typeface="+mn-ea"/>
                <a:sym typeface="+mn-lt"/>
              </a:rPr>
              <a:t>谢谢欣赏</a:t>
            </a:r>
            <a:endParaRPr lang="en-US" altLang="zh-CN" sz="9600" dirty="0">
              <a:solidFill>
                <a:srgbClr val="8E7B6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0">
        <p:cut/>
      </p:transition>
    </mc:Choice>
    <mc:Fallback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93945" y="0"/>
            <a:ext cx="11298056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1" y="0"/>
            <a:ext cx="127975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367889" y="0"/>
            <a:ext cx="1824111" cy="22298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2079895" y="806554"/>
            <a:ext cx="4463078" cy="31849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11897" y="1114919"/>
            <a:ext cx="203539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rgbClr val="8E7B6A"/>
                </a:solidFill>
                <a:cs typeface="+mn-ea"/>
                <a:sym typeface="+mn-lt"/>
              </a:rPr>
              <a:t>诗</a:t>
            </a:r>
            <a:endParaRPr lang="en-US" altLang="zh-CN" sz="166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22408" y="3012740"/>
            <a:ext cx="2600712" cy="3184920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君不见黄河之水天上来，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奔流到海不复回。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君不见高堂明镜悲白发，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朝如青丝暮成雪。</a:t>
            </a:r>
            <a:endParaRPr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1956" y="773904"/>
            <a:ext cx="5310191" cy="531019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594647" y="1424447"/>
            <a:ext cx="3585597" cy="4659648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海上生明月，天涯共此时。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情人怨遥夜，竟夕起相思。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灭烛怜光满，披衣觉露滋。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不堪盈手赠，还寝梦佳期。</a:t>
            </a:r>
            <a:endParaRPr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368862" y="1887963"/>
            <a:ext cx="1061829" cy="3446761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望月怀古</a:t>
            </a:r>
            <a:endParaRPr sz="6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9052340" y="1424447"/>
            <a:ext cx="0" cy="465964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195090" y="1424447"/>
            <a:ext cx="0" cy="465964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337840" y="1424447"/>
            <a:ext cx="0" cy="465964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409153" y="1424447"/>
            <a:ext cx="0" cy="465964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9909589" y="1424447"/>
            <a:ext cx="0" cy="465964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03395" y="1337996"/>
            <a:ext cx="8640827" cy="538223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小时不识月，呼作白玉盘。</a:t>
            </a:r>
            <a:b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又疑瑶台镜，飞在青云端。</a:t>
            </a:r>
            <a:b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仙人垂两足，桂树作团团。</a:t>
            </a:r>
            <a:b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白兔捣药成，问言与谁餐。</a:t>
            </a:r>
            <a:b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蟾蜍蚀圆影，大明夜已残。</a:t>
            </a:r>
            <a:b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羿昔落九乌，天人清且安。</a:t>
            </a:r>
            <a:b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阴精此沦惑，去去不足观。</a:t>
            </a:r>
            <a:b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忧来其如何，凄怆摧心肝。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426547" y="1337996"/>
            <a:ext cx="0" cy="42609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385538" y="1337996"/>
            <a:ext cx="0" cy="42609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302326" y="1337996"/>
            <a:ext cx="0" cy="42609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247249" y="1337996"/>
            <a:ext cx="0" cy="42609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149969" y="1326663"/>
            <a:ext cx="0" cy="42609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108960" y="1337996"/>
            <a:ext cx="0" cy="42609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011680" y="1337996"/>
            <a:ext cx="0" cy="42609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970671" y="1337996"/>
            <a:ext cx="0" cy="42609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9523828" y="1337996"/>
            <a:ext cx="0" cy="42609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0011677" y="1745088"/>
            <a:ext cx="1061829" cy="3446761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古朗月行</a:t>
            </a:r>
            <a:endParaRPr sz="6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25072" y="481007"/>
            <a:ext cx="6096012" cy="60960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14903" y="2166293"/>
            <a:ext cx="7243272" cy="3372718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人生若只如初见，何事秋风悲画扇。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等闲变却故人心，却道故人心易变。</a:t>
            </a:r>
            <a:endParaRPr lang="en-US" altLang="zh-CN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骊山语罢清宵半，泪雨霖铃终不怨。</a:t>
            </a:r>
            <a:endParaRPr lang="en-US" altLang="zh-CN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何如薄幸锦衣郎，比翼连枝当日愿。</a:t>
            </a:r>
            <a:endParaRPr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0630" y="1016425"/>
            <a:ext cx="2575720" cy="992579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木兰辞</a:t>
            </a:r>
            <a:endParaRPr sz="6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1045577" y="3061966"/>
            <a:ext cx="559811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014903" y="3899955"/>
            <a:ext cx="559811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014903" y="4728630"/>
            <a:ext cx="559811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045577" y="5657317"/>
            <a:ext cx="5598111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96254" y="930701"/>
            <a:ext cx="4547395" cy="992579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折桂令</a:t>
            </a:r>
            <a:r>
              <a:rPr lang="en-US" altLang="zh-CN" sz="6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春情</a:t>
            </a:r>
            <a:endParaRPr sz="6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6328" y="2252019"/>
            <a:ext cx="7243272" cy="4260269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平生不会相思，才会相思，便害相思。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身似浮云，心如飞絮，气若游丝。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空一缕余香在此，盼千金游子何之。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证候来时，正是何时？灯半昏时，月半明时。</a:t>
            </a:r>
            <a:endParaRPr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986329" y="3147691"/>
            <a:ext cx="597168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986328" y="3962079"/>
            <a:ext cx="597168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986328" y="4819329"/>
            <a:ext cx="597168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986328" y="5748016"/>
            <a:ext cx="708611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786688" y="1233263"/>
            <a:ext cx="4191000" cy="31337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93945" y="0"/>
            <a:ext cx="11298056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1" y="0"/>
            <a:ext cx="127975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367889" y="0"/>
            <a:ext cx="1824111" cy="22298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2079895" y="806554"/>
            <a:ext cx="4463078" cy="31849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11897" y="1114919"/>
            <a:ext cx="203539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solidFill>
                  <a:srgbClr val="8E7B6A"/>
                </a:solidFill>
                <a:cs typeface="+mn-ea"/>
                <a:sym typeface="+mn-lt"/>
              </a:rPr>
              <a:t>词</a:t>
            </a:r>
            <a:endParaRPr lang="en-US" altLang="zh-CN" sz="16600" dirty="0">
              <a:solidFill>
                <a:srgbClr val="8E7B6A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22408" y="3012740"/>
            <a:ext cx="2600712" cy="3184920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君不见黄河之水天上来，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奔流到海不复回。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君不见高堂明镜悲白发，</a:t>
            </a:r>
            <a:endParaRPr lang="en-US" altLang="zh-CN"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0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朝如青丝暮成雪。</a:t>
            </a:r>
            <a:endParaRPr sz="20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/>
          <p:nvPr/>
        </p:nvSpPr>
        <p:spPr>
          <a:xfrm>
            <a:off x="877191" y="6617383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4638" y="1507221"/>
            <a:ext cx="5811362" cy="410073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038851" y="2106648"/>
            <a:ext cx="5419725" cy="3372718"/>
          </a:xfrm>
          <a:prstGeom prst="rect">
            <a:avLst/>
          </a:prstGeom>
        </p:spPr>
        <p:txBody>
          <a:bodyPr vert="horz"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驿外断桥边，寂寞开无主。已是黄昏独自愁，更著风和雨。</a:t>
            </a:r>
            <a:endParaRPr lang="zh-CN" altLang="en-US"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80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无意苦争春，一任群芳妒。零落成泥碾作尘，只有香如故。</a:t>
            </a:r>
            <a:endParaRPr sz="2800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60731" y="827377"/>
            <a:ext cx="5126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8E7B6A"/>
                </a:solidFill>
                <a:cs typeface="+mn-ea"/>
                <a:sym typeface="+mn-lt"/>
              </a:rPr>
              <a:t>卜算子</a:t>
            </a:r>
            <a:r>
              <a:rPr lang="en-US" altLang="zh-CN" sz="4800" dirty="0">
                <a:solidFill>
                  <a:srgbClr val="8E7B6A"/>
                </a:solidFill>
                <a:cs typeface="+mn-ea"/>
                <a:sym typeface="+mn-lt"/>
              </a:rPr>
              <a:t>.</a:t>
            </a:r>
            <a:r>
              <a:rPr lang="zh-CN" altLang="en-US" sz="4800" dirty="0">
                <a:solidFill>
                  <a:srgbClr val="8E7B6A"/>
                </a:solidFill>
                <a:cs typeface="+mn-ea"/>
                <a:sym typeface="+mn-lt"/>
              </a:rPr>
              <a:t>咏梅</a:t>
            </a:r>
            <a:endParaRPr lang="en-US" altLang="zh-CN" sz="4800" dirty="0">
              <a:solidFill>
                <a:srgbClr val="8E7B6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ags/tag1.xml><?xml version="1.0" encoding="utf-8"?>
<p:tagLst xmlns:p="http://schemas.openxmlformats.org/presentationml/2006/main">
  <p:tag name="ISPRING_PRESENTATION_TITLE" val="诗词大会"/>
  <p:tag name="KSO_WPP_MARK_KEY" val="3f6e4351-e212-4dc2-a0c9-b3c0ed85d9b7"/>
  <p:tag name="COMMONDATA" val="eyJoZGlkIjoiMDhmNWNhZDBjNTViNzU2ZTI5MGJjMWU2ODk1MDQ3MGM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wbi0gf1">
      <a:majorFont>
        <a:latin typeface="Arial"/>
        <a:ea typeface="三极春联字体简"/>
        <a:cs typeface=""/>
      </a:majorFont>
      <a:minorFont>
        <a:latin typeface="Arial"/>
        <a:ea typeface="三极春联字体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1568</Words>
  <Application>WPS 演示</Application>
  <PresentationFormat>宽屏</PresentationFormat>
  <Paragraphs>194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三极春联字体简</vt:lpstr>
      <vt:lpstr>Segoe Print</vt:lpstr>
      <vt:lpstr>Arial Unicode MS</vt:lpstr>
      <vt:lpstr>等线</vt:lpstr>
      <vt:lpstr>汉仪中圆简</vt:lpstr>
      <vt:lpstr>Arial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诗词大会</dc:title>
  <dc:creator>第一PPT</dc:creator>
  <cp:keywords>www.1ppt.com</cp:keywords>
  <dc:description>www.1ppt.com</dc:description>
  <cp:lastModifiedBy>铭</cp:lastModifiedBy>
  <cp:revision>139</cp:revision>
  <dcterms:created xsi:type="dcterms:W3CDTF">2019-07-04T08:14:00Z</dcterms:created>
  <dcterms:modified xsi:type="dcterms:W3CDTF">2022-12-29T08:28:15Z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C4BAF7F37A594AB8B3BD408EEE04F390</vt:lpwstr>
  </property>
  <property fmtid="{D5CDD505-2E9C-101B-9397-08002B2CF9AE}" pid="3" name="KSOProductBuildVer">
    <vt:lpwstr>2052-11.1.0.12116</vt:lpwstr>
  </property>
</Properties>
</file>